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59" r:id="rId5"/>
    <p:sldId id="260" r:id="rId6"/>
    <p:sldId id="261" r:id="rId7"/>
    <p:sldId id="262" r:id="rId8"/>
    <p:sldId id="263" r:id="rId9"/>
    <p:sldId id="264" r:id="rId10"/>
    <p:sldId id="266" r:id="rId11"/>
    <p:sldId id="265" r:id="rId12"/>
    <p:sldId id="267" r:id="rId13"/>
    <p:sldId id="268" r:id="rId14"/>
    <p:sldId id="269" r:id="rId15"/>
    <p:sldId id="270" r:id="rId16"/>
    <p:sldId id="271" r:id="rId17"/>
    <p:sldId id="273" r:id="rId18"/>
    <p:sldId id="274" r:id="rId19"/>
    <p:sldId id="272" r:id="rId20"/>
    <p:sldId id="275" r:id="rId21"/>
    <p:sldId id="276" r:id="rId22"/>
    <p:sldId id="277" r:id="rId23"/>
    <p:sldId id="279" r:id="rId24"/>
    <p:sldId id="280" r:id="rId25"/>
    <p:sldId id="281" r:id="rId26"/>
    <p:sldId id="283" r:id="rId27"/>
    <p:sldId id="284" r:id="rId28"/>
    <p:sldId id="285" r:id="rId29"/>
    <p:sldId id="286" r:id="rId30"/>
    <p:sldId id="287" r:id="rId31"/>
    <p:sldId id="289" r:id="rId32"/>
    <p:sldId id="288" r:id="rId33"/>
    <p:sldId id="290" r:id="rId34"/>
    <p:sldId id="291" r:id="rId35"/>
    <p:sldId id="292" r:id="rId36"/>
    <p:sldId id="293" r:id="rId37"/>
    <p:sldId id="294" r:id="rId38"/>
    <p:sldId id="295" r:id="rId39"/>
    <p:sldId id="296" r:id="rId40"/>
    <p:sldId id="297" r:id="rId4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C07A73-F096-0A05-99CE-8A195F0AC1BA}" v="11298" dt="2020-07-22T11:46:25.7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119" d="100"/>
          <a:sy n="119" d="100"/>
        </p:scale>
        <p:origin x="96"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7/22/2020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‹N›</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7/22/2020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‹N›</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7/22/2020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‹N›</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7/22/2020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‹N›</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7/22/2020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‹N›</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7/22/2020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‹N›</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7/22/2020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7/22/2020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7/22/2020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‹N›</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7/22/2020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‹N›</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Image server with rest </a:t>
            </a:r>
            <a:r>
              <a:rPr lang="en-US" dirty="0" err="1"/>
              <a:t>api</a:t>
            </a:r>
          </a:p>
        </p:txBody>
      </p:sp>
      <p:sp>
        <p:nvSpPr>
          <p:cNvPr id="3" name="Subtitle 2"/>
          <p:cNvSpPr>
            <a:spLocks noGrp="1"/>
          </p:cNvSpPr>
          <p:nvPr>
            <p:ph type="subTitle" idx="1"/>
          </p:nvPr>
        </p:nvSpPr>
        <p:spPr/>
        <p:txBody>
          <a:bodyPr vert="horz" lIns="91440" tIns="45720" rIns="91440" bIns="45720" rtlCol="0" anchor="t">
            <a:normAutofit fontScale="92500" lnSpcReduction="10000"/>
          </a:bodyPr>
          <a:lstStyle/>
          <a:p>
            <a:r>
              <a:rPr lang="en-US" dirty="0"/>
              <a:t>Saúl </a:t>
            </a:r>
            <a:r>
              <a:rPr lang="en-US" dirty="0" err="1"/>
              <a:t>Almazán</a:t>
            </a:r>
            <a:r>
              <a:rPr lang="en-US" dirty="0"/>
              <a:t> del Pie</a:t>
            </a:r>
          </a:p>
          <a:p>
            <a:r>
              <a:rPr lang="en-US" dirty="0"/>
              <a:t>Marina Alonso-Cortés </a:t>
            </a:r>
            <a:r>
              <a:rPr lang="en-US" dirty="0" err="1"/>
              <a:t>Lladó</a:t>
            </a:r>
            <a:endParaRPr lang="it-IT" dirty="0" err="1"/>
          </a:p>
          <a:p>
            <a:r>
              <a:rPr lang="en-US" dirty="0"/>
              <a:t>Jorge Santisteban Rivas</a:t>
            </a:r>
          </a:p>
        </p:txBody>
      </p:sp>
    </p:spTree>
    <p:extLst>
      <p:ext uri="{BB962C8B-B14F-4D97-AF65-F5344CB8AC3E}">
        <p14:creationId xmlns:p14="http://schemas.microsoft.com/office/powerpoint/2010/main" val="36010826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44265DA-A499-4DF0-8753-E83FABFA0C0C}"/>
              </a:ext>
            </a:extLst>
          </p:cNvPr>
          <p:cNvSpPr>
            <a:spLocks noGrp="1"/>
          </p:cNvSpPr>
          <p:nvPr>
            <p:ph type="title"/>
          </p:nvPr>
        </p:nvSpPr>
        <p:spPr/>
        <p:txBody>
          <a:bodyPr/>
          <a:lstStyle/>
          <a:p>
            <a:r>
              <a:rPr lang="it-IT"/>
              <a:t>User functions</a:t>
            </a:r>
          </a:p>
        </p:txBody>
      </p:sp>
      <p:sp>
        <p:nvSpPr>
          <p:cNvPr id="3" name="Segnaposto contenuto 2">
            <a:extLst>
              <a:ext uri="{FF2B5EF4-FFF2-40B4-BE49-F238E27FC236}">
                <a16:creationId xmlns:a16="http://schemas.microsoft.com/office/drawing/2014/main" id="{B6D55268-0F67-45D6-959B-067FC943C327}"/>
              </a:ext>
            </a:extLst>
          </p:cNvPr>
          <p:cNvSpPr>
            <a:spLocks noGrp="1"/>
          </p:cNvSpPr>
          <p:nvPr>
            <p:ph idx="1"/>
          </p:nvPr>
        </p:nvSpPr>
        <p:spPr>
          <a:xfrm>
            <a:off x="1371600" y="1600200"/>
            <a:ext cx="9601200" cy="3581400"/>
          </a:xfrm>
        </p:spPr>
        <p:txBody>
          <a:bodyPr vert="horz" lIns="91440" tIns="45720" rIns="91440" bIns="45720" rtlCol="0" anchor="t">
            <a:normAutofit/>
          </a:bodyPr>
          <a:lstStyle/>
          <a:p>
            <a:pPr marL="383540" indent="-383540"/>
            <a:r>
              <a:rPr lang="it-IT" b="1"/>
              <a:t>Login function: </a:t>
            </a:r>
            <a:r>
              <a:rPr lang="it-IT"/>
              <a:t>The module used for login needs the application's help in loading a user. We need to load a user given its id, so we define:</a:t>
            </a:r>
            <a:endParaRPr lang="it-IT" dirty="0"/>
          </a:p>
          <a:p>
            <a:pPr marL="0" indent="0">
              <a:buNone/>
            </a:pPr>
            <a:endParaRPr lang="it-IT" dirty="0"/>
          </a:p>
          <a:p>
            <a:pPr marL="0" indent="0">
              <a:buNone/>
            </a:pPr>
            <a:endParaRPr lang="it-IT" dirty="0"/>
          </a:p>
        </p:txBody>
      </p:sp>
      <p:pic>
        <p:nvPicPr>
          <p:cNvPr id="4" name="Immagine 4" descr="Immagine che contiene screenshot, computer&#10;&#10;Descrizione generata automaticamente">
            <a:extLst>
              <a:ext uri="{FF2B5EF4-FFF2-40B4-BE49-F238E27FC236}">
                <a16:creationId xmlns:a16="http://schemas.microsoft.com/office/drawing/2014/main" id="{D576A20A-C290-4BFF-B8A6-F39224EBB773}"/>
              </a:ext>
            </a:extLst>
          </p:cNvPr>
          <p:cNvPicPr>
            <a:picLocks noChangeAspect="1"/>
          </p:cNvPicPr>
          <p:nvPr/>
        </p:nvPicPr>
        <p:blipFill rotWithShape="1">
          <a:blip r:embed="rId2"/>
          <a:srcRect l="49852" t="73913" r="35556" b="20685"/>
          <a:stretch/>
        </p:blipFill>
        <p:spPr>
          <a:xfrm>
            <a:off x="2222740" y="2786871"/>
            <a:ext cx="7895846" cy="1639303"/>
          </a:xfrm>
          <a:prstGeom prst="rect">
            <a:avLst/>
          </a:prstGeom>
        </p:spPr>
      </p:pic>
    </p:spTree>
    <p:extLst>
      <p:ext uri="{BB962C8B-B14F-4D97-AF65-F5344CB8AC3E}">
        <p14:creationId xmlns:p14="http://schemas.microsoft.com/office/powerpoint/2010/main" val="487627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1AF7A2B-A867-4586-A10E-898948D3FC01}"/>
              </a:ext>
            </a:extLst>
          </p:cNvPr>
          <p:cNvSpPr>
            <a:spLocks noGrp="1"/>
          </p:cNvSpPr>
          <p:nvPr>
            <p:ph type="title"/>
          </p:nvPr>
        </p:nvSpPr>
        <p:spPr/>
        <p:txBody>
          <a:bodyPr/>
          <a:lstStyle/>
          <a:p>
            <a:r>
              <a:rPr lang="it-IT"/>
              <a:t>Post parameters</a:t>
            </a:r>
          </a:p>
        </p:txBody>
      </p:sp>
      <p:pic>
        <p:nvPicPr>
          <p:cNvPr id="4" name="Immagine 4" descr="Immagine che contiene screenshot, computer&#10;&#10;Descrizione generata automaticamente">
            <a:extLst>
              <a:ext uri="{FF2B5EF4-FFF2-40B4-BE49-F238E27FC236}">
                <a16:creationId xmlns:a16="http://schemas.microsoft.com/office/drawing/2014/main" id="{5C13891E-4DEC-44CA-9C16-DE7369A4B7F5}"/>
              </a:ext>
            </a:extLst>
          </p:cNvPr>
          <p:cNvPicPr>
            <a:picLocks noGrp="1" noChangeAspect="1"/>
          </p:cNvPicPr>
          <p:nvPr>
            <p:ph idx="1"/>
          </p:nvPr>
        </p:nvPicPr>
        <p:blipFill rotWithShape="1">
          <a:blip r:embed="rId2"/>
          <a:srcRect l="50067" t="56924" r="21227" b="30894"/>
          <a:stretch/>
        </p:blipFill>
        <p:spPr>
          <a:xfrm>
            <a:off x="1531408" y="2066925"/>
            <a:ext cx="10205149" cy="2506401"/>
          </a:xfrm>
        </p:spPr>
      </p:pic>
    </p:spTree>
    <p:extLst>
      <p:ext uri="{BB962C8B-B14F-4D97-AF65-F5344CB8AC3E}">
        <p14:creationId xmlns:p14="http://schemas.microsoft.com/office/powerpoint/2010/main" val="5116034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2178E21-8309-4EBE-B5A4-F948E223921F}"/>
              </a:ext>
            </a:extLst>
          </p:cNvPr>
          <p:cNvSpPr>
            <a:spLocks noGrp="1"/>
          </p:cNvSpPr>
          <p:nvPr>
            <p:ph type="title"/>
          </p:nvPr>
        </p:nvSpPr>
        <p:spPr/>
        <p:txBody>
          <a:bodyPr/>
          <a:lstStyle/>
          <a:p>
            <a:r>
              <a:rPr lang="it-IT"/>
              <a:t>Migrations</a:t>
            </a:r>
          </a:p>
        </p:txBody>
      </p:sp>
      <p:sp>
        <p:nvSpPr>
          <p:cNvPr id="3" name="Segnaposto contenuto 2">
            <a:extLst>
              <a:ext uri="{FF2B5EF4-FFF2-40B4-BE49-F238E27FC236}">
                <a16:creationId xmlns:a16="http://schemas.microsoft.com/office/drawing/2014/main" id="{3BBB2BFC-FE8D-47BF-8383-5E8DEE80F422}"/>
              </a:ext>
            </a:extLst>
          </p:cNvPr>
          <p:cNvSpPr>
            <a:spLocks noGrp="1"/>
          </p:cNvSpPr>
          <p:nvPr>
            <p:ph idx="1"/>
          </p:nvPr>
        </p:nvSpPr>
        <p:spPr>
          <a:xfrm>
            <a:off x="1371600" y="1639019"/>
            <a:ext cx="9601200" cy="3581400"/>
          </a:xfrm>
        </p:spPr>
        <p:txBody>
          <a:bodyPr vert="horz" lIns="91440" tIns="45720" rIns="91440" bIns="45720" rtlCol="0" anchor="t">
            <a:normAutofit/>
          </a:bodyPr>
          <a:lstStyle/>
          <a:p>
            <a:pPr marL="0" indent="0">
              <a:buNone/>
            </a:pPr>
            <a:r>
              <a:rPr lang="it-IT" dirty="0"/>
              <a:t>To keep track on </a:t>
            </a:r>
            <a:r>
              <a:rPr lang="it-IT" b="1" dirty="0"/>
              <a:t>migrations </a:t>
            </a:r>
            <a:r>
              <a:rPr lang="it-IT"/>
              <a:t>we should run the following commands:</a:t>
            </a:r>
          </a:p>
          <a:p>
            <a:pPr marL="342900" indent="-342900"/>
            <a:r>
              <a:rPr lang="it-IT"/>
              <a:t>Flask db init: We create the migration repository</a:t>
            </a:r>
          </a:p>
          <a:p>
            <a:pPr marL="0" indent="0">
              <a:buNone/>
            </a:pPr>
            <a:endParaRPr lang="it-IT" dirty="0"/>
          </a:p>
          <a:p>
            <a:pPr marL="0" indent="0">
              <a:buNone/>
            </a:pPr>
            <a:r>
              <a:rPr lang="it-IT" dirty="0"/>
              <a:t>When we do some changes in models.py (either in User or in Post), to upgrade the </a:t>
            </a:r>
            <a:r>
              <a:rPr lang="it-IT"/>
              <a:t>database we should run:</a:t>
            </a:r>
            <a:endParaRPr lang="it-IT" dirty="0"/>
          </a:p>
          <a:p>
            <a:pPr marL="0" indent="0">
              <a:buNone/>
            </a:pPr>
            <a:r>
              <a:rPr lang="it-IT"/>
              <a:t>1º flask db migrate -m "subject of the change"</a:t>
            </a:r>
          </a:p>
          <a:p>
            <a:pPr marL="0" indent="0">
              <a:buNone/>
            </a:pPr>
            <a:r>
              <a:rPr lang="it-IT"/>
              <a:t>2º flask db upgrade</a:t>
            </a:r>
            <a:endParaRPr lang="it-IT" dirty="0"/>
          </a:p>
        </p:txBody>
      </p:sp>
    </p:spTree>
    <p:extLst>
      <p:ext uri="{BB962C8B-B14F-4D97-AF65-F5344CB8AC3E}">
        <p14:creationId xmlns:p14="http://schemas.microsoft.com/office/powerpoint/2010/main" val="3044334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6477F04-B6FB-4C2A-B1E9-614A8593CAFD}"/>
              </a:ext>
            </a:extLst>
          </p:cNvPr>
          <p:cNvSpPr>
            <a:spLocks noGrp="1"/>
          </p:cNvSpPr>
          <p:nvPr>
            <p:ph type="title"/>
          </p:nvPr>
        </p:nvSpPr>
        <p:spPr/>
        <p:txBody>
          <a:bodyPr/>
          <a:lstStyle/>
          <a:p>
            <a:r>
              <a:rPr lang="it-IT"/>
              <a:t>View</a:t>
            </a:r>
          </a:p>
        </p:txBody>
      </p:sp>
      <p:sp>
        <p:nvSpPr>
          <p:cNvPr id="3" name="Segnaposto contenuto 2">
            <a:extLst>
              <a:ext uri="{FF2B5EF4-FFF2-40B4-BE49-F238E27FC236}">
                <a16:creationId xmlns:a16="http://schemas.microsoft.com/office/drawing/2014/main" id="{1E45662A-456D-4F30-A826-E8753836F812}"/>
              </a:ext>
            </a:extLst>
          </p:cNvPr>
          <p:cNvSpPr>
            <a:spLocks noGrp="1"/>
          </p:cNvSpPr>
          <p:nvPr>
            <p:ph idx="1"/>
          </p:nvPr>
        </p:nvSpPr>
        <p:spPr>
          <a:xfrm>
            <a:off x="1371600" y="1581509"/>
            <a:ext cx="9601200" cy="3581400"/>
          </a:xfrm>
        </p:spPr>
        <p:txBody>
          <a:bodyPr vert="horz" lIns="91440" tIns="45720" rIns="91440" bIns="45720" rtlCol="0" anchor="t">
            <a:normAutofit/>
          </a:bodyPr>
          <a:lstStyle/>
          <a:p>
            <a:pPr marL="0" indent="0" algn="just">
              <a:buNone/>
            </a:pPr>
            <a:r>
              <a:rPr lang="it-IT" dirty="0"/>
              <a:t>For the view we have designed several html pages that will act as the view of our system. To give the server a fresh air we have used a CSS framework called </a:t>
            </a:r>
            <a:r>
              <a:rPr lang="it-IT" b="1" dirty="0"/>
              <a:t>Bootstrap. </a:t>
            </a:r>
            <a:r>
              <a:rPr lang="it-IT"/>
              <a:t>To be able to use it with Flask we have used the module </a:t>
            </a:r>
            <a:r>
              <a:rPr lang="it-IT" b="1"/>
              <a:t>Flask-bootstrap. </a:t>
            </a:r>
            <a:endParaRPr lang="it-IT"/>
          </a:p>
        </p:txBody>
      </p:sp>
      <p:pic>
        <p:nvPicPr>
          <p:cNvPr id="4" name="Immagine 4" descr="Immagine che contiene screenshot, computer, schermo, monitor&#10;&#10;Descrizione generata automaticamente">
            <a:extLst>
              <a:ext uri="{FF2B5EF4-FFF2-40B4-BE49-F238E27FC236}">
                <a16:creationId xmlns:a16="http://schemas.microsoft.com/office/drawing/2014/main" id="{927DFA29-BEE1-48A2-A177-3B304A2E7ED8}"/>
              </a:ext>
            </a:extLst>
          </p:cNvPr>
          <p:cNvPicPr>
            <a:picLocks noChangeAspect="1"/>
          </p:cNvPicPr>
          <p:nvPr/>
        </p:nvPicPr>
        <p:blipFill rotWithShape="1">
          <a:blip r:embed="rId2"/>
          <a:srcRect l="10450" t="6840" r="1190" b="40094"/>
          <a:stretch/>
        </p:blipFill>
        <p:spPr>
          <a:xfrm>
            <a:off x="1805797" y="2945023"/>
            <a:ext cx="9602639" cy="3234911"/>
          </a:xfrm>
          <a:prstGeom prst="rect">
            <a:avLst/>
          </a:prstGeom>
        </p:spPr>
      </p:pic>
    </p:spTree>
    <p:extLst>
      <p:ext uri="{BB962C8B-B14F-4D97-AF65-F5344CB8AC3E}">
        <p14:creationId xmlns:p14="http://schemas.microsoft.com/office/powerpoint/2010/main" val="22097305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7F9CDF7-6E46-4066-B95F-2F8677305723}"/>
              </a:ext>
            </a:extLst>
          </p:cNvPr>
          <p:cNvSpPr>
            <a:spLocks noGrp="1"/>
          </p:cNvSpPr>
          <p:nvPr>
            <p:ph type="title"/>
          </p:nvPr>
        </p:nvSpPr>
        <p:spPr/>
        <p:txBody>
          <a:bodyPr/>
          <a:lstStyle/>
          <a:p>
            <a:endParaRPr lang="it-IT"/>
          </a:p>
        </p:txBody>
      </p:sp>
      <p:pic>
        <p:nvPicPr>
          <p:cNvPr id="4" name="Immagine 4" descr="Immagine che contiene screenshot, elettronico, computer, monitor&#10;&#10;Descrizione generata automaticamente">
            <a:extLst>
              <a:ext uri="{FF2B5EF4-FFF2-40B4-BE49-F238E27FC236}">
                <a16:creationId xmlns:a16="http://schemas.microsoft.com/office/drawing/2014/main" id="{BA80480D-12F9-4DD8-9EF5-BAA594074BCC}"/>
              </a:ext>
            </a:extLst>
          </p:cNvPr>
          <p:cNvPicPr>
            <a:picLocks noGrp="1" noChangeAspect="1"/>
          </p:cNvPicPr>
          <p:nvPr>
            <p:ph idx="1"/>
          </p:nvPr>
        </p:nvPicPr>
        <p:blipFill rotWithShape="1">
          <a:blip r:embed="rId2"/>
          <a:srcRect t="10306" r="70668" b="35719"/>
          <a:stretch/>
        </p:blipFill>
        <p:spPr>
          <a:xfrm>
            <a:off x="3247527" y="499790"/>
            <a:ext cx="5690537" cy="5870557"/>
          </a:xfrm>
        </p:spPr>
      </p:pic>
    </p:spTree>
    <p:extLst>
      <p:ext uri="{BB962C8B-B14F-4D97-AF65-F5344CB8AC3E}">
        <p14:creationId xmlns:p14="http://schemas.microsoft.com/office/powerpoint/2010/main" val="30323460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D618FBA-16FA-4A90-8542-639D5A4C1D9B}"/>
              </a:ext>
            </a:extLst>
          </p:cNvPr>
          <p:cNvSpPr>
            <a:spLocks noGrp="1"/>
          </p:cNvSpPr>
          <p:nvPr>
            <p:ph type="title"/>
          </p:nvPr>
        </p:nvSpPr>
        <p:spPr/>
        <p:txBody>
          <a:bodyPr/>
          <a:lstStyle/>
          <a:p>
            <a:r>
              <a:rPr lang="it-IT"/>
              <a:t>Forms</a:t>
            </a:r>
          </a:p>
        </p:txBody>
      </p:sp>
      <p:sp>
        <p:nvSpPr>
          <p:cNvPr id="3" name="Segnaposto contenuto 2">
            <a:extLst>
              <a:ext uri="{FF2B5EF4-FFF2-40B4-BE49-F238E27FC236}">
                <a16:creationId xmlns:a16="http://schemas.microsoft.com/office/drawing/2014/main" id="{3C137962-1C41-4295-B1BA-BFBE00C9C6DF}"/>
              </a:ext>
            </a:extLst>
          </p:cNvPr>
          <p:cNvSpPr>
            <a:spLocks noGrp="1"/>
          </p:cNvSpPr>
          <p:nvPr>
            <p:ph idx="1"/>
          </p:nvPr>
        </p:nvSpPr>
        <p:spPr>
          <a:xfrm>
            <a:off x="1371600" y="1509623"/>
            <a:ext cx="9601200" cy="5220418"/>
          </a:xfrm>
        </p:spPr>
        <p:txBody>
          <a:bodyPr vert="horz" lIns="91440" tIns="45720" rIns="91440" bIns="45720" rtlCol="0" anchor="t">
            <a:normAutofit/>
          </a:bodyPr>
          <a:lstStyle/>
          <a:p>
            <a:pPr marL="0" indent="0">
              <a:buNone/>
            </a:pPr>
            <a:r>
              <a:rPr lang="it-IT" dirty="0"/>
              <a:t>We have designed several </a:t>
            </a:r>
            <a:r>
              <a:rPr lang="it-IT" b="1" dirty="0"/>
              <a:t>forms </a:t>
            </a:r>
            <a:r>
              <a:rPr lang="it-IT" dirty="0"/>
              <a:t>that will be inside the html pages described before. To be able to insert them we have used the Flask module </a:t>
            </a:r>
            <a:r>
              <a:rPr lang="it-IT" b="1" dirty="0"/>
              <a:t>Flask-wtf. </a:t>
            </a:r>
            <a:r>
              <a:rPr lang="it-IT"/>
              <a:t>All the following forms can be found in </a:t>
            </a:r>
            <a:r>
              <a:rPr lang="it-IT" b="1"/>
              <a:t>forms.py:</a:t>
            </a:r>
            <a:endParaRPr lang="it-IT" b="1" dirty="0"/>
          </a:p>
          <a:p>
            <a:pPr marL="342900" indent="-342900"/>
            <a:r>
              <a:rPr lang="it-IT" b="1"/>
              <a:t>LoginForm: </a:t>
            </a:r>
          </a:p>
          <a:p>
            <a:pPr marL="342900" indent="-342900"/>
            <a:endParaRPr lang="it-IT" b="1" dirty="0"/>
          </a:p>
          <a:p>
            <a:pPr marL="342900" indent="-342900"/>
            <a:endParaRPr lang="it-IT" b="1" dirty="0"/>
          </a:p>
          <a:p>
            <a:pPr marL="342900" indent="-342900"/>
            <a:endParaRPr lang="it-IT" b="1" dirty="0"/>
          </a:p>
          <a:p>
            <a:pPr marL="342900" indent="-342900"/>
            <a:endParaRPr lang="it-IT" b="1" dirty="0"/>
          </a:p>
          <a:p>
            <a:pPr marL="342900" indent="-342900"/>
            <a:r>
              <a:rPr lang="it-IT" b="1"/>
              <a:t>PostForm:</a:t>
            </a:r>
            <a:endParaRPr lang="it-IT" b="1" dirty="0"/>
          </a:p>
          <a:p>
            <a:pPr marL="342900" indent="-342900"/>
            <a:endParaRPr lang="it-IT" b="1" dirty="0"/>
          </a:p>
          <a:p>
            <a:pPr marL="342900" indent="-342900"/>
            <a:endParaRPr lang="it-IT" b="1" dirty="0"/>
          </a:p>
        </p:txBody>
      </p:sp>
      <p:pic>
        <p:nvPicPr>
          <p:cNvPr id="4" name="Immagine 4" descr="Immagine che contiene screenshot, monitor, computer, schermo&#10;&#10;Descrizione generata automaticamente">
            <a:extLst>
              <a:ext uri="{FF2B5EF4-FFF2-40B4-BE49-F238E27FC236}">
                <a16:creationId xmlns:a16="http://schemas.microsoft.com/office/drawing/2014/main" id="{C314F106-3AA2-4B4C-834A-07884B4F319A}"/>
              </a:ext>
            </a:extLst>
          </p:cNvPr>
          <p:cNvPicPr>
            <a:picLocks noChangeAspect="1"/>
          </p:cNvPicPr>
          <p:nvPr/>
        </p:nvPicPr>
        <p:blipFill rotWithShape="1">
          <a:blip r:embed="rId2"/>
          <a:srcRect l="50000" t="13015" r="23105" b="77657"/>
          <a:stretch/>
        </p:blipFill>
        <p:spPr>
          <a:xfrm>
            <a:off x="1690777" y="3074419"/>
            <a:ext cx="7231026" cy="1408087"/>
          </a:xfrm>
          <a:prstGeom prst="rect">
            <a:avLst/>
          </a:prstGeom>
        </p:spPr>
      </p:pic>
      <p:pic>
        <p:nvPicPr>
          <p:cNvPr id="5" name="Immagine 5" descr="Immagine che contiene screenshot, monitor, computer, schermo&#10;&#10;Descrizione generata automaticamente">
            <a:extLst>
              <a:ext uri="{FF2B5EF4-FFF2-40B4-BE49-F238E27FC236}">
                <a16:creationId xmlns:a16="http://schemas.microsoft.com/office/drawing/2014/main" id="{7FA7A09D-0090-4A5E-9F1B-68A3457AA4A3}"/>
              </a:ext>
            </a:extLst>
          </p:cNvPr>
          <p:cNvPicPr>
            <a:picLocks noChangeAspect="1"/>
          </p:cNvPicPr>
          <p:nvPr/>
        </p:nvPicPr>
        <p:blipFill rotWithShape="1">
          <a:blip r:embed="rId3"/>
          <a:srcRect l="50390" t="57197" r="13130" b="35463"/>
          <a:stretch/>
        </p:blipFill>
        <p:spPr>
          <a:xfrm>
            <a:off x="1431986" y="5202269"/>
            <a:ext cx="9479756" cy="1066590"/>
          </a:xfrm>
          <a:prstGeom prst="rect">
            <a:avLst/>
          </a:prstGeom>
        </p:spPr>
      </p:pic>
    </p:spTree>
    <p:extLst>
      <p:ext uri="{BB962C8B-B14F-4D97-AF65-F5344CB8AC3E}">
        <p14:creationId xmlns:p14="http://schemas.microsoft.com/office/powerpoint/2010/main" val="32882168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A583FEB-3106-401B-844C-714D521CC34F}"/>
              </a:ext>
            </a:extLst>
          </p:cNvPr>
          <p:cNvSpPr>
            <a:spLocks noGrp="1"/>
          </p:cNvSpPr>
          <p:nvPr>
            <p:ph type="title"/>
          </p:nvPr>
        </p:nvSpPr>
        <p:spPr/>
        <p:txBody>
          <a:bodyPr/>
          <a:lstStyle/>
          <a:p>
            <a:r>
              <a:rPr lang="it-IT"/>
              <a:t>Forms</a:t>
            </a:r>
          </a:p>
        </p:txBody>
      </p:sp>
      <p:sp>
        <p:nvSpPr>
          <p:cNvPr id="3" name="Segnaposto contenuto 2">
            <a:extLst>
              <a:ext uri="{FF2B5EF4-FFF2-40B4-BE49-F238E27FC236}">
                <a16:creationId xmlns:a16="http://schemas.microsoft.com/office/drawing/2014/main" id="{755063E9-039E-4DA6-AA8A-2670A42CB05B}"/>
              </a:ext>
            </a:extLst>
          </p:cNvPr>
          <p:cNvSpPr>
            <a:spLocks noGrp="1"/>
          </p:cNvSpPr>
          <p:nvPr>
            <p:ph idx="1"/>
          </p:nvPr>
        </p:nvSpPr>
        <p:spPr>
          <a:xfrm>
            <a:off x="1371600" y="1437736"/>
            <a:ext cx="9601200" cy="4429664"/>
          </a:xfrm>
        </p:spPr>
        <p:txBody>
          <a:bodyPr vert="horz" lIns="91440" tIns="45720" rIns="91440" bIns="45720" rtlCol="0" anchor="t">
            <a:normAutofit/>
          </a:bodyPr>
          <a:lstStyle/>
          <a:p>
            <a:pPr marL="383540" indent="-383540"/>
            <a:r>
              <a:rPr lang="it-IT" b="1"/>
              <a:t>RegistrationForm: </a:t>
            </a:r>
            <a:r>
              <a:rPr lang="it-IT"/>
              <a:t>Apart from the parameters if the form we will create two functions for: </a:t>
            </a:r>
            <a:r>
              <a:rPr lang="it-IT" b="1"/>
              <a:t>validating the username </a:t>
            </a:r>
            <a:r>
              <a:rPr lang="it-IT"/>
              <a:t>and </a:t>
            </a:r>
            <a:r>
              <a:rPr lang="it-IT" b="1"/>
              <a:t>validating the email.</a:t>
            </a:r>
          </a:p>
          <a:p>
            <a:pPr marL="0" indent="0">
              <a:buNone/>
            </a:pPr>
            <a:endParaRPr lang="it-IT" b="1" dirty="0"/>
          </a:p>
        </p:txBody>
      </p:sp>
      <p:pic>
        <p:nvPicPr>
          <p:cNvPr id="4" name="Immagine 4" descr="Immagine che contiene screenshot, monitor, computer, schermo&#10;&#10;Descrizione generata automaticamente">
            <a:extLst>
              <a:ext uri="{FF2B5EF4-FFF2-40B4-BE49-F238E27FC236}">
                <a16:creationId xmlns:a16="http://schemas.microsoft.com/office/drawing/2014/main" id="{90930201-83E4-4112-8B80-CEB819451C19}"/>
              </a:ext>
            </a:extLst>
          </p:cNvPr>
          <p:cNvPicPr>
            <a:picLocks noChangeAspect="1"/>
          </p:cNvPicPr>
          <p:nvPr/>
        </p:nvPicPr>
        <p:blipFill rotWithShape="1">
          <a:blip r:embed="rId2"/>
          <a:srcRect l="50196" t="22067" r="21022" b="51489"/>
          <a:stretch/>
        </p:blipFill>
        <p:spPr>
          <a:xfrm>
            <a:off x="2336890" y="2355551"/>
            <a:ext cx="7668502" cy="3956154"/>
          </a:xfrm>
          <a:prstGeom prst="rect">
            <a:avLst/>
          </a:prstGeom>
        </p:spPr>
      </p:pic>
    </p:spTree>
    <p:extLst>
      <p:ext uri="{BB962C8B-B14F-4D97-AF65-F5344CB8AC3E}">
        <p14:creationId xmlns:p14="http://schemas.microsoft.com/office/powerpoint/2010/main" val="27292845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A583FEB-3106-401B-844C-714D521CC34F}"/>
              </a:ext>
            </a:extLst>
          </p:cNvPr>
          <p:cNvSpPr>
            <a:spLocks noGrp="1"/>
          </p:cNvSpPr>
          <p:nvPr>
            <p:ph type="title"/>
          </p:nvPr>
        </p:nvSpPr>
        <p:spPr/>
        <p:txBody>
          <a:bodyPr/>
          <a:lstStyle/>
          <a:p>
            <a:r>
              <a:rPr lang="it-IT"/>
              <a:t>Forms</a:t>
            </a:r>
          </a:p>
        </p:txBody>
      </p:sp>
      <p:sp>
        <p:nvSpPr>
          <p:cNvPr id="3" name="Segnaposto contenuto 2">
            <a:extLst>
              <a:ext uri="{FF2B5EF4-FFF2-40B4-BE49-F238E27FC236}">
                <a16:creationId xmlns:a16="http://schemas.microsoft.com/office/drawing/2014/main" id="{755063E9-039E-4DA6-AA8A-2670A42CB05B}"/>
              </a:ext>
            </a:extLst>
          </p:cNvPr>
          <p:cNvSpPr>
            <a:spLocks noGrp="1"/>
          </p:cNvSpPr>
          <p:nvPr>
            <p:ph idx="1"/>
          </p:nvPr>
        </p:nvSpPr>
        <p:spPr>
          <a:xfrm>
            <a:off x="1371600" y="1437736"/>
            <a:ext cx="9601200" cy="4429664"/>
          </a:xfrm>
        </p:spPr>
        <p:txBody>
          <a:bodyPr vert="horz" lIns="91440" tIns="45720" rIns="91440" bIns="45720" rtlCol="0" anchor="t">
            <a:normAutofit/>
          </a:bodyPr>
          <a:lstStyle/>
          <a:p>
            <a:pPr marL="383540" indent="-383540" algn="just"/>
            <a:r>
              <a:rPr lang="it-IT" b="1"/>
              <a:t>EditProfileForm: </a:t>
            </a:r>
            <a:r>
              <a:rPr lang="it-IT"/>
              <a:t>We define a custom validation method with an overloaded constructor that accepts the original username as an argument. This fixes the duplicate username bug that we may have editting the username.</a:t>
            </a:r>
            <a:endParaRPr lang="it-IT" b="1"/>
          </a:p>
          <a:p>
            <a:pPr marL="0" indent="0">
              <a:buNone/>
            </a:pPr>
            <a:endParaRPr lang="it-IT" b="1" dirty="0"/>
          </a:p>
        </p:txBody>
      </p:sp>
      <p:pic>
        <p:nvPicPr>
          <p:cNvPr id="4" name="Immagine 4" descr="Immagine che contiene screenshot, monitor, computer, schermo&#10;&#10;Descrizione generata automaticamente">
            <a:extLst>
              <a:ext uri="{FF2B5EF4-FFF2-40B4-BE49-F238E27FC236}">
                <a16:creationId xmlns:a16="http://schemas.microsoft.com/office/drawing/2014/main" id="{90930201-83E4-4112-8B80-CEB819451C19}"/>
              </a:ext>
            </a:extLst>
          </p:cNvPr>
          <p:cNvPicPr>
            <a:picLocks noChangeAspect="1"/>
          </p:cNvPicPr>
          <p:nvPr/>
        </p:nvPicPr>
        <p:blipFill rotWithShape="1">
          <a:blip r:embed="rId2"/>
          <a:srcRect l="50108" t="49182" r="21112" b="28296"/>
          <a:stretch/>
        </p:blipFill>
        <p:spPr>
          <a:xfrm>
            <a:off x="2265003" y="2786872"/>
            <a:ext cx="7667915" cy="3369357"/>
          </a:xfrm>
          <a:prstGeom prst="rect">
            <a:avLst/>
          </a:prstGeom>
        </p:spPr>
      </p:pic>
    </p:spTree>
    <p:extLst>
      <p:ext uri="{BB962C8B-B14F-4D97-AF65-F5344CB8AC3E}">
        <p14:creationId xmlns:p14="http://schemas.microsoft.com/office/powerpoint/2010/main" val="6802435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A583FEB-3106-401B-844C-714D521CC34F}"/>
              </a:ext>
            </a:extLst>
          </p:cNvPr>
          <p:cNvSpPr>
            <a:spLocks noGrp="1"/>
          </p:cNvSpPr>
          <p:nvPr>
            <p:ph type="title"/>
          </p:nvPr>
        </p:nvSpPr>
        <p:spPr/>
        <p:txBody>
          <a:bodyPr/>
          <a:lstStyle/>
          <a:p>
            <a:r>
              <a:rPr lang="it-IT"/>
              <a:t>Forms</a:t>
            </a:r>
          </a:p>
        </p:txBody>
      </p:sp>
      <p:sp>
        <p:nvSpPr>
          <p:cNvPr id="3" name="Segnaposto contenuto 2">
            <a:extLst>
              <a:ext uri="{FF2B5EF4-FFF2-40B4-BE49-F238E27FC236}">
                <a16:creationId xmlns:a16="http://schemas.microsoft.com/office/drawing/2014/main" id="{755063E9-039E-4DA6-AA8A-2670A42CB05B}"/>
              </a:ext>
            </a:extLst>
          </p:cNvPr>
          <p:cNvSpPr>
            <a:spLocks noGrp="1"/>
          </p:cNvSpPr>
          <p:nvPr>
            <p:ph idx="1"/>
          </p:nvPr>
        </p:nvSpPr>
        <p:spPr>
          <a:xfrm>
            <a:off x="1371600" y="1437736"/>
            <a:ext cx="9601200" cy="4429664"/>
          </a:xfrm>
        </p:spPr>
        <p:txBody>
          <a:bodyPr vert="horz" lIns="91440" tIns="45720" rIns="91440" bIns="45720" rtlCol="0" anchor="t">
            <a:normAutofit/>
          </a:bodyPr>
          <a:lstStyle/>
          <a:p>
            <a:pPr marL="383540" indent="-383540" algn="just"/>
            <a:r>
              <a:rPr lang="it-IT" b="1"/>
              <a:t>ResetPasswordRequestForm</a:t>
            </a:r>
          </a:p>
          <a:p>
            <a:pPr marL="383540" indent="-383540" algn="just"/>
            <a:r>
              <a:rPr lang="it-IT" b="1"/>
              <a:t>ResetPasswordForm</a:t>
            </a:r>
            <a:endParaRPr lang="it-IT" b="1" dirty="0"/>
          </a:p>
        </p:txBody>
      </p:sp>
      <p:pic>
        <p:nvPicPr>
          <p:cNvPr id="5" name="Immagine 5" descr="Immagine che contiene screenshot, monitor, computer, schermo&#10;&#10;Descrizione generata automaticamente">
            <a:extLst>
              <a:ext uri="{FF2B5EF4-FFF2-40B4-BE49-F238E27FC236}">
                <a16:creationId xmlns:a16="http://schemas.microsoft.com/office/drawing/2014/main" id="{CA9509C0-7E85-4096-BB93-F6EB94EDB2FE}"/>
              </a:ext>
            </a:extLst>
          </p:cNvPr>
          <p:cNvPicPr>
            <a:picLocks noChangeAspect="1"/>
          </p:cNvPicPr>
          <p:nvPr/>
        </p:nvPicPr>
        <p:blipFill rotWithShape="1">
          <a:blip r:embed="rId2"/>
          <a:srcRect l="50000" t="64976" r="20244" b="20290"/>
          <a:stretch/>
        </p:blipFill>
        <p:spPr>
          <a:xfrm>
            <a:off x="1690778" y="2858758"/>
            <a:ext cx="8812472" cy="2485860"/>
          </a:xfrm>
          <a:prstGeom prst="rect">
            <a:avLst/>
          </a:prstGeom>
        </p:spPr>
      </p:pic>
    </p:spTree>
    <p:extLst>
      <p:ext uri="{BB962C8B-B14F-4D97-AF65-F5344CB8AC3E}">
        <p14:creationId xmlns:p14="http://schemas.microsoft.com/office/powerpoint/2010/main" val="32354100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75F024D-A398-4688-A490-9C5706DF9224}"/>
              </a:ext>
            </a:extLst>
          </p:cNvPr>
          <p:cNvSpPr>
            <a:spLocks noGrp="1"/>
          </p:cNvSpPr>
          <p:nvPr>
            <p:ph type="title"/>
          </p:nvPr>
        </p:nvSpPr>
        <p:spPr/>
        <p:txBody>
          <a:bodyPr/>
          <a:lstStyle/>
          <a:p>
            <a:r>
              <a:rPr lang="it-IT"/>
              <a:t>Controller</a:t>
            </a:r>
            <a:endParaRPr lang="it-IT" dirty="0"/>
          </a:p>
        </p:txBody>
      </p:sp>
      <p:sp>
        <p:nvSpPr>
          <p:cNvPr id="3" name="Segnaposto contenuto 2">
            <a:extLst>
              <a:ext uri="{FF2B5EF4-FFF2-40B4-BE49-F238E27FC236}">
                <a16:creationId xmlns:a16="http://schemas.microsoft.com/office/drawing/2014/main" id="{D9E5E4E0-9CC7-4DB6-BA6D-D965D8444DD9}"/>
              </a:ext>
            </a:extLst>
          </p:cNvPr>
          <p:cNvSpPr>
            <a:spLocks noGrp="1"/>
          </p:cNvSpPr>
          <p:nvPr>
            <p:ph idx="1"/>
          </p:nvPr>
        </p:nvSpPr>
        <p:spPr>
          <a:xfrm>
            <a:off x="1371600" y="1639019"/>
            <a:ext cx="9601200" cy="4113362"/>
          </a:xfrm>
        </p:spPr>
        <p:txBody>
          <a:bodyPr vert="horz" lIns="91440" tIns="45720" rIns="91440" bIns="45720" rtlCol="0" anchor="t">
            <a:normAutofit lnSpcReduction="10000"/>
          </a:bodyPr>
          <a:lstStyle/>
          <a:p>
            <a:pPr marL="0" indent="0">
              <a:buNone/>
            </a:pPr>
            <a:r>
              <a:rPr lang="it-IT"/>
              <a:t>Now that we have seen the model and the view we need to "link" them. For doing that we will define all possible paths in </a:t>
            </a:r>
            <a:r>
              <a:rPr lang="it-IT" b="1"/>
              <a:t>routes.py.</a:t>
            </a:r>
          </a:p>
          <a:p>
            <a:pPr marL="0" indent="0">
              <a:buNone/>
            </a:pPr>
            <a:r>
              <a:rPr lang="it-IT"/>
              <a:t>We will have a route for all the events our server wants to cover:</a:t>
            </a:r>
            <a:endParaRPr lang="it-IT" b="1" dirty="0"/>
          </a:p>
          <a:p>
            <a:pPr marL="342900" indent="-342900"/>
            <a:r>
              <a:rPr lang="it-IT"/>
              <a:t>Login and logout an user</a:t>
            </a:r>
          </a:p>
          <a:p>
            <a:pPr marL="342900" indent="-342900"/>
            <a:r>
              <a:rPr lang="it-IT"/>
              <a:t>Register in the system</a:t>
            </a:r>
          </a:p>
          <a:p>
            <a:pPr marL="342900" indent="-342900"/>
            <a:r>
              <a:rPr lang="it-IT"/>
              <a:t>See users in the system</a:t>
            </a:r>
          </a:p>
          <a:p>
            <a:pPr marL="342900" indent="-342900"/>
            <a:r>
              <a:rPr lang="it-IT"/>
              <a:t>Edit user's profile</a:t>
            </a:r>
          </a:p>
          <a:p>
            <a:pPr marL="342900" indent="-342900"/>
            <a:r>
              <a:rPr lang="it-IT"/>
              <a:t>Follow and unfollow users</a:t>
            </a:r>
          </a:p>
          <a:p>
            <a:pPr marL="342900" indent="-342900"/>
            <a:r>
              <a:rPr lang="it-IT"/>
              <a:t>Manage user images</a:t>
            </a:r>
          </a:p>
          <a:p>
            <a:pPr marL="342900" indent="-342900"/>
            <a:r>
              <a:rPr lang="it-IT"/>
              <a:t>Reset user's password</a:t>
            </a:r>
            <a:endParaRPr lang="it-IT" dirty="0"/>
          </a:p>
        </p:txBody>
      </p:sp>
    </p:spTree>
    <p:extLst>
      <p:ext uri="{BB962C8B-B14F-4D97-AF65-F5344CB8AC3E}">
        <p14:creationId xmlns:p14="http://schemas.microsoft.com/office/powerpoint/2010/main" val="22558661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D871B08-711E-4D65-BE68-073882D669D2}"/>
              </a:ext>
            </a:extLst>
          </p:cNvPr>
          <p:cNvSpPr>
            <a:spLocks noGrp="1"/>
          </p:cNvSpPr>
          <p:nvPr>
            <p:ph type="title"/>
          </p:nvPr>
        </p:nvSpPr>
        <p:spPr/>
        <p:txBody>
          <a:bodyPr/>
          <a:lstStyle/>
          <a:p>
            <a:r>
              <a:rPr lang="it-IT" dirty="0" err="1"/>
              <a:t>Purpose</a:t>
            </a:r>
          </a:p>
        </p:txBody>
      </p:sp>
      <p:sp>
        <p:nvSpPr>
          <p:cNvPr id="3" name="Segnaposto contenuto 2">
            <a:extLst>
              <a:ext uri="{FF2B5EF4-FFF2-40B4-BE49-F238E27FC236}">
                <a16:creationId xmlns:a16="http://schemas.microsoft.com/office/drawing/2014/main" id="{422113D6-8FA7-4025-AD8B-BFB10A5F626E}"/>
              </a:ext>
            </a:extLst>
          </p:cNvPr>
          <p:cNvSpPr>
            <a:spLocks noGrp="1"/>
          </p:cNvSpPr>
          <p:nvPr>
            <p:ph idx="1"/>
          </p:nvPr>
        </p:nvSpPr>
        <p:spPr/>
        <p:txBody>
          <a:bodyPr vert="horz" lIns="91440" tIns="45720" rIns="91440" bIns="45720" rtlCol="0" anchor="t">
            <a:normAutofit/>
          </a:bodyPr>
          <a:lstStyle/>
          <a:p>
            <a:pPr marL="0" indent="0">
              <a:buNone/>
            </a:pPr>
            <a:r>
              <a:rPr lang="it-IT" dirty="0"/>
              <a:t>Create an image server </a:t>
            </a:r>
            <a:r>
              <a:rPr lang="it-IT" dirty="0" err="1"/>
              <a:t>that</a:t>
            </a:r>
            <a:r>
              <a:rPr lang="it-IT" dirty="0">
                <a:ea typeface="+mn-lt"/>
                <a:cs typeface="+mn-lt"/>
              </a:rPr>
              <a:t> </a:t>
            </a:r>
            <a:r>
              <a:rPr lang="it-IT" dirty="0" err="1">
                <a:ea typeface="+mn-lt"/>
                <a:cs typeface="+mn-lt"/>
              </a:rPr>
              <a:t>provides</a:t>
            </a:r>
            <a:r>
              <a:rPr lang="it-IT" dirty="0">
                <a:ea typeface="+mn-lt"/>
                <a:cs typeface="+mn-lt"/>
              </a:rPr>
              <a:t> a REST API for:</a:t>
            </a:r>
            <a:endParaRPr lang="it-IT" dirty="0"/>
          </a:p>
          <a:p>
            <a:pPr marL="383540" indent="-383540"/>
            <a:r>
              <a:rPr lang="it-IT" dirty="0" err="1">
                <a:ea typeface="+mn-lt"/>
                <a:cs typeface="+mn-lt"/>
              </a:rPr>
              <a:t>Creating</a:t>
            </a:r>
            <a:r>
              <a:rPr lang="it-IT" dirty="0">
                <a:ea typeface="+mn-lt"/>
                <a:cs typeface="+mn-lt"/>
              </a:rPr>
              <a:t> new users (</a:t>
            </a:r>
            <a:r>
              <a:rPr lang="it-IT" dirty="0" err="1">
                <a:ea typeface="+mn-lt"/>
                <a:cs typeface="+mn-lt"/>
              </a:rPr>
              <a:t>each</a:t>
            </a:r>
            <a:r>
              <a:rPr lang="it-IT" dirty="0">
                <a:ea typeface="+mn-lt"/>
                <a:cs typeface="+mn-lt"/>
              </a:rPr>
              <a:t> user </a:t>
            </a:r>
            <a:r>
              <a:rPr lang="it-IT" dirty="0" err="1">
                <a:ea typeface="+mn-lt"/>
                <a:cs typeface="+mn-lt"/>
              </a:rPr>
              <a:t>should</a:t>
            </a:r>
            <a:r>
              <a:rPr lang="it-IT" dirty="0">
                <a:ea typeface="+mn-lt"/>
                <a:cs typeface="+mn-lt"/>
              </a:rPr>
              <a:t> </a:t>
            </a:r>
            <a:r>
              <a:rPr lang="it-IT" dirty="0" err="1">
                <a:ea typeface="+mn-lt"/>
                <a:cs typeface="+mn-lt"/>
              </a:rPr>
              <a:t>have</a:t>
            </a:r>
            <a:r>
              <a:rPr lang="it-IT" dirty="0">
                <a:ea typeface="+mn-lt"/>
                <a:cs typeface="+mn-lt"/>
              </a:rPr>
              <a:t> a </a:t>
            </a:r>
            <a:r>
              <a:rPr lang="it-IT" dirty="0" err="1">
                <a:ea typeface="+mn-lt"/>
                <a:cs typeface="+mn-lt"/>
              </a:rPr>
              <a:t>unique</a:t>
            </a:r>
            <a:r>
              <a:rPr lang="it-IT" dirty="0">
                <a:ea typeface="+mn-lt"/>
                <a:cs typeface="+mn-lt"/>
              </a:rPr>
              <a:t> id and a name).</a:t>
            </a:r>
            <a:endParaRPr lang="it-IT" dirty="0"/>
          </a:p>
          <a:p>
            <a:pPr marL="383540" indent="-383540"/>
            <a:r>
              <a:rPr lang="it-IT" dirty="0">
                <a:ea typeface="+mn-lt"/>
                <a:cs typeface="+mn-lt"/>
              </a:rPr>
              <a:t>Listing the users in the system.</a:t>
            </a:r>
            <a:endParaRPr lang="it-IT" dirty="0"/>
          </a:p>
          <a:p>
            <a:pPr marL="383540" indent="-383540"/>
            <a:r>
              <a:rPr lang="it-IT" dirty="0" err="1">
                <a:ea typeface="+mn-lt"/>
                <a:cs typeface="+mn-lt"/>
              </a:rPr>
              <a:t>Uploading</a:t>
            </a:r>
            <a:r>
              <a:rPr lang="it-IT" dirty="0">
                <a:ea typeface="+mn-lt"/>
                <a:cs typeface="+mn-lt"/>
              </a:rPr>
              <a:t> .jpg images to a </a:t>
            </a:r>
            <a:r>
              <a:rPr lang="it-IT" dirty="0" err="1">
                <a:ea typeface="+mn-lt"/>
                <a:cs typeface="+mn-lt"/>
              </a:rPr>
              <a:t>user's</a:t>
            </a:r>
            <a:r>
              <a:rPr lang="it-IT" dirty="0">
                <a:ea typeface="+mn-lt"/>
                <a:cs typeface="+mn-lt"/>
              </a:rPr>
              <a:t> online storage </a:t>
            </a:r>
            <a:r>
              <a:rPr lang="it-IT" dirty="0" err="1">
                <a:ea typeface="+mn-lt"/>
                <a:cs typeface="+mn-lt"/>
              </a:rPr>
              <a:t>space</a:t>
            </a:r>
            <a:r>
              <a:rPr lang="it-IT" dirty="0">
                <a:ea typeface="+mn-lt"/>
                <a:cs typeface="+mn-lt"/>
              </a:rPr>
              <a:t> (</a:t>
            </a:r>
            <a:r>
              <a:rPr lang="it-IT" dirty="0" err="1">
                <a:ea typeface="+mn-lt"/>
                <a:cs typeface="+mn-lt"/>
              </a:rPr>
              <a:t>each</a:t>
            </a:r>
            <a:r>
              <a:rPr lang="it-IT" dirty="0">
                <a:ea typeface="+mn-lt"/>
                <a:cs typeface="+mn-lt"/>
              </a:rPr>
              <a:t> image </a:t>
            </a:r>
            <a:r>
              <a:rPr lang="it-IT" dirty="0" err="1">
                <a:ea typeface="+mn-lt"/>
                <a:cs typeface="+mn-lt"/>
              </a:rPr>
              <a:t>should</a:t>
            </a:r>
            <a:r>
              <a:rPr lang="it-IT" dirty="0">
                <a:ea typeface="+mn-lt"/>
                <a:cs typeface="+mn-lt"/>
              </a:rPr>
              <a:t> </a:t>
            </a:r>
            <a:r>
              <a:rPr lang="it-IT" dirty="0" err="1">
                <a:ea typeface="+mn-lt"/>
                <a:cs typeface="+mn-lt"/>
              </a:rPr>
              <a:t>have</a:t>
            </a:r>
            <a:r>
              <a:rPr lang="it-IT" dirty="0">
                <a:ea typeface="+mn-lt"/>
                <a:cs typeface="+mn-lt"/>
              </a:rPr>
              <a:t> a </a:t>
            </a:r>
            <a:r>
              <a:rPr lang="it-IT" dirty="0" err="1">
                <a:ea typeface="+mn-lt"/>
                <a:cs typeface="+mn-lt"/>
              </a:rPr>
              <a:t>unique</a:t>
            </a:r>
            <a:r>
              <a:rPr lang="it-IT" dirty="0">
                <a:ea typeface="+mn-lt"/>
                <a:cs typeface="+mn-lt"/>
              </a:rPr>
              <a:t> key and a </a:t>
            </a:r>
            <a:r>
              <a:rPr lang="it-IT" dirty="0" err="1">
                <a:ea typeface="+mn-lt"/>
                <a:cs typeface="+mn-lt"/>
              </a:rPr>
              <a:t>title</a:t>
            </a:r>
            <a:r>
              <a:rPr lang="it-IT" dirty="0">
                <a:ea typeface="+mn-lt"/>
                <a:cs typeface="+mn-lt"/>
              </a:rPr>
              <a:t>).</a:t>
            </a:r>
            <a:endParaRPr lang="it-IT" dirty="0"/>
          </a:p>
          <a:p>
            <a:pPr marL="383540" indent="-383540"/>
            <a:r>
              <a:rPr lang="it-IT" dirty="0">
                <a:ea typeface="+mn-lt"/>
                <a:cs typeface="+mn-lt"/>
              </a:rPr>
              <a:t>Listing the </a:t>
            </a:r>
            <a:r>
              <a:rPr lang="it-IT" dirty="0" err="1">
                <a:ea typeface="+mn-lt"/>
                <a:cs typeface="+mn-lt"/>
              </a:rPr>
              <a:t>available</a:t>
            </a:r>
            <a:r>
              <a:rPr lang="it-IT" dirty="0">
                <a:ea typeface="+mn-lt"/>
                <a:cs typeface="+mn-lt"/>
              </a:rPr>
              <a:t> images by user id.</a:t>
            </a:r>
            <a:endParaRPr lang="it-IT" dirty="0"/>
          </a:p>
          <a:p>
            <a:pPr marL="342900" indent="-342900"/>
            <a:r>
              <a:rPr lang="it-IT" dirty="0" err="1">
                <a:ea typeface="+mn-lt"/>
                <a:cs typeface="+mn-lt"/>
              </a:rPr>
              <a:t>Obtaining</a:t>
            </a:r>
            <a:r>
              <a:rPr lang="it-IT" dirty="0">
                <a:ea typeface="+mn-lt"/>
                <a:cs typeface="+mn-lt"/>
              </a:rPr>
              <a:t> the images from the server.</a:t>
            </a:r>
            <a:endParaRPr lang="it-IT" dirty="0"/>
          </a:p>
          <a:p>
            <a:pPr marL="342900" indent="-342900"/>
            <a:endParaRPr lang="it-IT" dirty="0"/>
          </a:p>
        </p:txBody>
      </p:sp>
    </p:spTree>
    <p:extLst>
      <p:ext uri="{BB962C8B-B14F-4D97-AF65-F5344CB8AC3E}">
        <p14:creationId xmlns:p14="http://schemas.microsoft.com/office/powerpoint/2010/main" val="18119511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0C30D96-EA81-4D88-AB8C-E97C30E4BE12}"/>
              </a:ext>
            </a:extLst>
          </p:cNvPr>
          <p:cNvSpPr>
            <a:spLocks noGrp="1"/>
          </p:cNvSpPr>
          <p:nvPr>
            <p:ph type="title"/>
          </p:nvPr>
        </p:nvSpPr>
        <p:spPr/>
        <p:txBody>
          <a:bodyPr/>
          <a:lstStyle/>
          <a:p>
            <a:r>
              <a:rPr lang="it-IT"/>
              <a:t>Routes</a:t>
            </a:r>
          </a:p>
        </p:txBody>
      </p:sp>
      <p:sp>
        <p:nvSpPr>
          <p:cNvPr id="3" name="Segnaposto contenuto 2">
            <a:extLst>
              <a:ext uri="{FF2B5EF4-FFF2-40B4-BE49-F238E27FC236}">
                <a16:creationId xmlns:a16="http://schemas.microsoft.com/office/drawing/2014/main" id="{346D2DB3-550F-45F8-87C1-CB63231BDB18}"/>
              </a:ext>
            </a:extLst>
          </p:cNvPr>
          <p:cNvSpPr>
            <a:spLocks noGrp="1"/>
          </p:cNvSpPr>
          <p:nvPr>
            <p:ph idx="1"/>
          </p:nvPr>
        </p:nvSpPr>
        <p:spPr>
          <a:xfrm>
            <a:off x="1371600" y="1639019"/>
            <a:ext cx="10607614" cy="5306681"/>
          </a:xfrm>
        </p:spPr>
        <p:txBody>
          <a:bodyPr vert="horz" lIns="91440" tIns="45720" rIns="91440" bIns="45720" rtlCol="0" anchor="t">
            <a:normAutofit/>
          </a:bodyPr>
          <a:lstStyle/>
          <a:p>
            <a:pPr marL="0" indent="0">
              <a:buNone/>
            </a:pPr>
            <a:r>
              <a:rPr lang="it-IT"/>
              <a:t>How adding a route works?</a:t>
            </a:r>
          </a:p>
          <a:p>
            <a:pPr marL="0" indent="0">
              <a:buNone/>
            </a:pPr>
            <a:r>
              <a:rPr lang="it-IT"/>
              <a:t>For defining a route we need to follow the following pattern:</a:t>
            </a:r>
            <a:endParaRPr lang="it-IT" dirty="0"/>
          </a:p>
          <a:p>
            <a:pPr marL="0" indent="0">
              <a:buNone/>
            </a:pPr>
            <a:r>
              <a:rPr lang="it-IT" b="1"/>
              <a:t>@app.route('/routeWeWantToAdd', methods) </a:t>
            </a:r>
            <a:r>
              <a:rPr lang="it-IT" dirty="0"/>
              <a:t>&lt;- These are called </a:t>
            </a:r>
            <a:r>
              <a:rPr lang="it-IT" b="1" dirty="0"/>
              <a:t>decorators</a:t>
            </a:r>
          </a:p>
          <a:p>
            <a:pPr marL="0" indent="0">
              <a:buNone/>
            </a:pPr>
            <a:r>
              <a:rPr lang="it-IT" b="1"/>
              <a:t>def routeWeWantToAdd():</a:t>
            </a:r>
          </a:p>
          <a:p>
            <a:pPr marL="0" indent="0">
              <a:buNone/>
            </a:pPr>
            <a:r>
              <a:rPr lang="it-IT" b="1" dirty="0"/>
              <a:t>Parameters used … </a:t>
            </a:r>
            <a:r>
              <a:rPr lang="it-IT" dirty="0"/>
              <a:t>&lt;- For forms that need to be submitted we will use </a:t>
            </a:r>
            <a:r>
              <a:rPr lang="it-IT" b="1"/>
              <a:t>form.validate_on_submit()</a:t>
            </a:r>
          </a:p>
          <a:p>
            <a:pPr marL="0" indent="0">
              <a:buNone/>
            </a:pPr>
            <a:r>
              <a:rPr lang="it-IT" b="1" dirty="0"/>
              <a:t>return render_template() </a:t>
            </a:r>
            <a:r>
              <a:rPr lang="it-IT"/>
              <a:t>&lt;- This functions shows the html giving it the needed parameters</a:t>
            </a:r>
            <a:r>
              <a:rPr lang="it-IT" b="1" dirty="0"/>
              <a:t>  </a:t>
            </a:r>
          </a:p>
          <a:p>
            <a:pPr marL="0" indent="0">
              <a:buNone/>
            </a:pPr>
            <a:r>
              <a:rPr lang="it-IT"/>
              <a:t>The methods inside the app.route are the methods that the view function accepts. We have used:</a:t>
            </a:r>
          </a:p>
          <a:p>
            <a:pPr marL="342900" indent="-342900"/>
            <a:r>
              <a:rPr lang="it-IT"/>
              <a:t>Default (GET)</a:t>
            </a:r>
          </a:p>
          <a:p>
            <a:pPr marL="342900" indent="-342900"/>
            <a:r>
              <a:rPr lang="it-IT"/>
              <a:t>Methods = ['GET', 'POST']</a:t>
            </a:r>
          </a:p>
          <a:p>
            <a:pPr marL="0" indent="0">
              <a:buNone/>
            </a:pPr>
            <a:r>
              <a:rPr lang="it-IT" dirty="0"/>
              <a:t>We also have defined a </a:t>
            </a:r>
            <a:r>
              <a:rPr lang="it-IT" b="1" dirty="0"/>
              <a:t>@before_request </a:t>
            </a:r>
            <a:r>
              <a:rPr lang="it-IT"/>
              <a:t>decorator </a:t>
            </a:r>
            <a:endParaRPr lang="it-IT" dirty="0"/>
          </a:p>
          <a:p>
            <a:pPr marL="0" indent="0">
              <a:buNone/>
            </a:pPr>
            <a:r>
              <a:rPr lang="it-IT"/>
              <a:t>that sets the user's last_seen field before any view </a:t>
            </a:r>
            <a:endParaRPr lang="it-IT" dirty="0"/>
          </a:p>
          <a:p>
            <a:pPr marL="0" indent="0">
              <a:buNone/>
            </a:pPr>
            <a:r>
              <a:rPr lang="it-IT"/>
              <a:t>function</a:t>
            </a:r>
          </a:p>
        </p:txBody>
      </p:sp>
      <p:pic>
        <p:nvPicPr>
          <p:cNvPr id="4" name="Immagine 4" descr="Immagine che contiene screenshot, monitor, computer, schermo&#10;&#10;Descrizione generata automaticamente">
            <a:extLst>
              <a:ext uri="{FF2B5EF4-FFF2-40B4-BE49-F238E27FC236}">
                <a16:creationId xmlns:a16="http://schemas.microsoft.com/office/drawing/2014/main" id="{7839EAA1-6407-41FC-930F-BAE9E8E487C4}"/>
              </a:ext>
            </a:extLst>
          </p:cNvPr>
          <p:cNvPicPr>
            <a:picLocks noChangeAspect="1"/>
          </p:cNvPicPr>
          <p:nvPr/>
        </p:nvPicPr>
        <p:blipFill rotWithShape="1">
          <a:blip r:embed="rId2"/>
          <a:srcRect l="49974" t="28558" r="29664" b="63463"/>
          <a:stretch/>
        </p:blipFill>
        <p:spPr>
          <a:xfrm>
            <a:off x="7384211" y="5374796"/>
            <a:ext cx="3857473" cy="863444"/>
          </a:xfrm>
          <a:prstGeom prst="rect">
            <a:avLst/>
          </a:prstGeom>
        </p:spPr>
      </p:pic>
      <p:sp>
        <p:nvSpPr>
          <p:cNvPr id="5" name="Rettangolo 4">
            <a:extLst>
              <a:ext uri="{FF2B5EF4-FFF2-40B4-BE49-F238E27FC236}">
                <a16:creationId xmlns:a16="http://schemas.microsoft.com/office/drawing/2014/main" id="{93AABD53-455D-4A2E-8538-8D046B085448}"/>
              </a:ext>
            </a:extLst>
          </p:cNvPr>
          <p:cNvSpPr/>
          <p:nvPr/>
        </p:nvSpPr>
        <p:spPr>
          <a:xfrm>
            <a:off x="1314450" y="2381250"/>
            <a:ext cx="10658294" cy="1923509"/>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Tree>
    <p:extLst>
      <p:ext uri="{BB962C8B-B14F-4D97-AF65-F5344CB8AC3E}">
        <p14:creationId xmlns:p14="http://schemas.microsoft.com/office/powerpoint/2010/main" val="41408879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/index, /</a:t>
            </a:r>
            <a:endParaRPr lang="it-IT" dirty="0"/>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dirty="0"/>
              <a:t>This is the default route of our server. For access this route we need to check that the user has logged in the system, adding the decorator @</a:t>
            </a:r>
            <a:r>
              <a:rPr lang="it-IT" b="1" dirty="0"/>
              <a:t>login_required</a:t>
            </a:r>
            <a:r>
              <a:rPr lang="it-IT"/>
              <a:t>. If the user hasn't done it we will redirect it directly to /login. Here we </a:t>
            </a:r>
            <a:r>
              <a:rPr lang="it-IT" dirty="0"/>
              <a:t>can find the following elements: </a:t>
            </a:r>
          </a:p>
          <a:p>
            <a:pPr marL="342900" indent="-342900"/>
            <a:r>
              <a:rPr lang="it-IT"/>
              <a:t>A </a:t>
            </a:r>
            <a:r>
              <a:rPr lang="it-IT" b="1"/>
              <a:t>post form </a:t>
            </a:r>
          </a:p>
          <a:p>
            <a:pPr marL="342900" indent="-342900"/>
            <a:r>
              <a:rPr lang="it-IT"/>
              <a:t>A </a:t>
            </a:r>
            <a:r>
              <a:rPr lang="it-IT" b="1"/>
              <a:t>pagination </a:t>
            </a:r>
            <a:r>
              <a:rPr lang="it-IT"/>
              <a:t>argument</a:t>
            </a:r>
          </a:p>
          <a:p>
            <a:pPr marL="342900" indent="-342900"/>
            <a:r>
              <a:rPr lang="it-IT"/>
              <a:t>The </a:t>
            </a:r>
            <a:r>
              <a:rPr lang="it-IT" b="1"/>
              <a:t>posts </a:t>
            </a:r>
            <a:r>
              <a:rPr lang="it-IT"/>
              <a:t>uploaded by the user's followed users. </a:t>
            </a:r>
          </a:p>
          <a:p>
            <a:pPr marL="342900" indent="-342900"/>
            <a:r>
              <a:rPr lang="it-IT"/>
              <a:t>Arrows for going to the </a:t>
            </a:r>
            <a:r>
              <a:rPr lang="it-IT" b="1"/>
              <a:t>previous page </a:t>
            </a:r>
            <a:r>
              <a:rPr lang="it-IT"/>
              <a:t>and </a:t>
            </a:r>
            <a:r>
              <a:rPr lang="it-IT" b="1"/>
              <a:t>next page.</a:t>
            </a:r>
          </a:p>
          <a:p>
            <a:pPr marL="0" indent="0">
              <a:buNone/>
            </a:pPr>
            <a:endParaRPr lang="it-IT" dirty="0"/>
          </a:p>
          <a:p>
            <a:pPr marL="0" indent="0">
              <a:buNone/>
            </a:pPr>
            <a:endParaRPr lang="it-IT" b="1" dirty="0"/>
          </a:p>
        </p:txBody>
      </p:sp>
    </p:spTree>
    <p:extLst>
      <p:ext uri="{BB962C8B-B14F-4D97-AF65-F5344CB8AC3E}">
        <p14:creationId xmlns:p14="http://schemas.microsoft.com/office/powerpoint/2010/main" val="11357385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/index, /</a:t>
            </a:r>
            <a:endParaRPr lang="it-IT" dirty="0"/>
          </a:p>
        </p:txBody>
      </p:sp>
      <p:pic>
        <p:nvPicPr>
          <p:cNvPr id="4" name="Immagine 4" descr="Immagine che contiene screenshot, monitor, computer, schermo&#10;&#10;Descrizione generata automaticamente">
            <a:extLst>
              <a:ext uri="{FF2B5EF4-FFF2-40B4-BE49-F238E27FC236}">
                <a16:creationId xmlns:a16="http://schemas.microsoft.com/office/drawing/2014/main" id="{966E6F9B-B82D-4E29-91E1-9AB87A541665}"/>
              </a:ext>
            </a:extLst>
          </p:cNvPr>
          <p:cNvPicPr>
            <a:picLocks noGrp="1" noChangeAspect="1"/>
          </p:cNvPicPr>
          <p:nvPr>
            <p:ph idx="1"/>
          </p:nvPr>
        </p:nvPicPr>
        <p:blipFill rotWithShape="1">
          <a:blip r:embed="rId2"/>
          <a:srcRect l="50027" t="37200" b="27200"/>
          <a:stretch/>
        </p:blipFill>
        <p:spPr>
          <a:xfrm>
            <a:off x="898572" y="1710906"/>
            <a:ext cx="10528551" cy="4164831"/>
          </a:xfrm>
        </p:spPr>
      </p:pic>
    </p:spTree>
    <p:extLst>
      <p:ext uri="{BB962C8B-B14F-4D97-AF65-F5344CB8AC3E}">
        <p14:creationId xmlns:p14="http://schemas.microsoft.com/office/powerpoint/2010/main" val="399855025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/login</a:t>
            </a:r>
            <a:endParaRPr lang="it-IT" dirty="0"/>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dirty="0"/>
              <a:t>First of all we need to check if anybody has logged in before. If so we redirect to the index site using the </a:t>
            </a:r>
            <a:r>
              <a:rPr lang="it-IT" b="1" dirty="0"/>
              <a:t>redirect </a:t>
            </a:r>
            <a:r>
              <a:rPr lang="it-IT"/>
              <a:t>function. Here we can find the following elements: </a:t>
            </a:r>
          </a:p>
          <a:p>
            <a:pPr marL="342900" indent="-342900"/>
            <a:r>
              <a:rPr lang="it-IT"/>
              <a:t>A </a:t>
            </a:r>
            <a:r>
              <a:rPr lang="it-IT" b="1"/>
              <a:t>login form: </a:t>
            </a:r>
            <a:r>
              <a:rPr lang="it-IT"/>
              <a:t>Here we will use the Flask module </a:t>
            </a:r>
            <a:r>
              <a:rPr lang="it-IT" b="1"/>
              <a:t>Flask_login</a:t>
            </a:r>
          </a:p>
          <a:p>
            <a:pPr marL="0" indent="0">
              <a:buNone/>
            </a:pPr>
            <a:endParaRPr lang="it-IT" b="1" dirty="0"/>
          </a:p>
          <a:p>
            <a:pPr marL="0" indent="0">
              <a:buNone/>
            </a:pPr>
            <a:endParaRPr lang="it-IT" dirty="0"/>
          </a:p>
          <a:p>
            <a:pPr marL="0" indent="0">
              <a:buNone/>
            </a:pPr>
            <a:endParaRPr lang="it-IT" b="1" dirty="0"/>
          </a:p>
        </p:txBody>
      </p:sp>
      <p:pic>
        <p:nvPicPr>
          <p:cNvPr id="4" name="Immagine 4" descr="Immagine che contiene screenshot, monitor, computer, schermo&#10;&#10;Descrizione generata automaticamente">
            <a:extLst>
              <a:ext uri="{FF2B5EF4-FFF2-40B4-BE49-F238E27FC236}">
                <a16:creationId xmlns:a16="http://schemas.microsoft.com/office/drawing/2014/main" id="{CF7EBED0-4A0B-43E2-BE99-74EBE7AC23DF}"/>
              </a:ext>
            </a:extLst>
          </p:cNvPr>
          <p:cNvPicPr>
            <a:picLocks noChangeAspect="1"/>
          </p:cNvPicPr>
          <p:nvPr/>
        </p:nvPicPr>
        <p:blipFill rotWithShape="1">
          <a:blip r:embed="rId2"/>
          <a:srcRect l="50000" t="12209" r="23152" b="63566"/>
          <a:stretch/>
        </p:blipFill>
        <p:spPr>
          <a:xfrm>
            <a:off x="2451366" y="2830004"/>
            <a:ext cx="7397211" cy="3756391"/>
          </a:xfrm>
          <a:prstGeom prst="rect">
            <a:avLst/>
          </a:prstGeom>
        </p:spPr>
      </p:pic>
    </p:spTree>
    <p:extLst>
      <p:ext uri="{BB962C8B-B14F-4D97-AF65-F5344CB8AC3E}">
        <p14:creationId xmlns:p14="http://schemas.microsoft.com/office/powerpoint/2010/main" val="6561539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/logout</a:t>
            </a:r>
            <a:endParaRPr lang="it-IT" dirty="0"/>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a:t>In this route we just the function </a:t>
            </a:r>
            <a:r>
              <a:rPr lang="it-IT" b="1"/>
              <a:t>logout_user </a:t>
            </a:r>
            <a:r>
              <a:rPr lang="it-IT"/>
              <a:t>defined in </a:t>
            </a:r>
            <a:r>
              <a:rPr lang="it-IT" b="1">
                <a:ea typeface="+mn-lt"/>
                <a:cs typeface="+mn-lt"/>
              </a:rPr>
              <a:t>Flask_login.</a:t>
            </a:r>
            <a:endParaRPr lang="it-IT">
              <a:ea typeface="+mn-lt"/>
              <a:cs typeface="+mn-lt"/>
            </a:endParaRPr>
          </a:p>
          <a:p>
            <a:pPr marL="0" indent="0">
              <a:buNone/>
            </a:pPr>
            <a:endParaRPr lang="it-IT" b="1" dirty="0"/>
          </a:p>
          <a:p>
            <a:pPr marL="0" indent="0">
              <a:buNone/>
            </a:pPr>
            <a:endParaRPr lang="it-IT" dirty="0"/>
          </a:p>
          <a:p>
            <a:pPr marL="0" indent="0">
              <a:buNone/>
            </a:pPr>
            <a:endParaRPr lang="it-IT" b="1" dirty="0"/>
          </a:p>
        </p:txBody>
      </p:sp>
      <p:pic>
        <p:nvPicPr>
          <p:cNvPr id="4" name="Immagine 4" descr="Immagine che contiene screenshot, monitor, computer, schermo&#10;&#10;Descrizione generata automaticamente">
            <a:extLst>
              <a:ext uri="{FF2B5EF4-FFF2-40B4-BE49-F238E27FC236}">
                <a16:creationId xmlns:a16="http://schemas.microsoft.com/office/drawing/2014/main" id="{CF7EBED0-4A0B-43E2-BE99-74EBE7AC23DF}"/>
              </a:ext>
            </a:extLst>
          </p:cNvPr>
          <p:cNvPicPr>
            <a:picLocks noChangeAspect="1"/>
          </p:cNvPicPr>
          <p:nvPr/>
        </p:nvPicPr>
        <p:blipFill rotWithShape="1">
          <a:blip r:embed="rId2"/>
          <a:srcRect l="50026" t="36364" r="35979" b="56628"/>
          <a:stretch/>
        </p:blipFill>
        <p:spPr>
          <a:xfrm>
            <a:off x="3788461" y="2168646"/>
            <a:ext cx="4776025" cy="1345501"/>
          </a:xfrm>
          <a:prstGeom prst="rect">
            <a:avLst/>
          </a:prstGeom>
        </p:spPr>
      </p:pic>
    </p:spTree>
    <p:extLst>
      <p:ext uri="{BB962C8B-B14F-4D97-AF65-F5344CB8AC3E}">
        <p14:creationId xmlns:p14="http://schemas.microsoft.com/office/powerpoint/2010/main" val="36569569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/user/&lt;username&gt;</a:t>
            </a:r>
            <a:endParaRPr lang="it-IT" dirty="0"/>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dirty="0"/>
              <a:t>First of all we need to check if anybody has logged in before. Depending on the </a:t>
            </a:r>
            <a:r>
              <a:rPr lang="it-IT"/>
              <a:t>username parameter we will show the following information related to that user:</a:t>
            </a:r>
            <a:endParaRPr lang="it-IT" b="1"/>
          </a:p>
          <a:p>
            <a:pPr marL="0" indent="0">
              <a:buNone/>
            </a:pPr>
            <a:endParaRPr lang="it-IT" dirty="0"/>
          </a:p>
          <a:p>
            <a:pPr marL="0" indent="0">
              <a:buNone/>
            </a:pPr>
            <a:endParaRPr lang="it-IT" b="1" dirty="0"/>
          </a:p>
          <a:p>
            <a:pPr marL="0" indent="0">
              <a:buNone/>
            </a:pPr>
            <a:endParaRPr lang="it-IT" dirty="0"/>
          </a:p>
          <a:p>
            <a:pPr marL="0" indent="0">
              <a:buNone/>
            </a:pPr>
            <a:endParaRPr lang="it-IT" b="1" dirty="0"/>
          </a:p>
        </p:txBody>
      </p:sp>
      <p:pic>
        <p:nvPicPr>
          <p:cNvPr id="4" name="Immagine 4" descr="Immagine che contiene screenshot, monitor, computer, schermo&#10;&#10;Descrizione generata automaticamente">
            <a:extLst>
              <a:ext uri="{FF2B5EF4-FFF2-40B4-BE49-F238E27FC236}">
                <a16:creationId xmlns:a16="http://schemas.microsoft.com/office/drawing/2014/main" id="{CF7EBED0-4A0B-43E2-BE99-74EBE7AC23DF}"/>
              </a:ext>
            </a:extLst>
          </p:cNvPr>
          <p:cNvPicPr>
            <a:picLocks noChangeAspect="1"/>
          </p:cNvPicPr>
          <p:nvPr/>
        </p:nvPicPr>
        <p:blipFill rotWithShape="1">
          <a:blip r:embed="rId2"/>
          <a:srcRect l="50052" t="62523" r="13466" b="19295"/>
          <a:stretch/>
        </p:blipFill>
        <p:spPr>
          <a:xfrm>
            <a:off x="1143026" y="2599966"/>
            <a:ext cx="10051622" cy="2819260"/>
          </a:xfrm>
          <a:prstGeom prst="rect">
            <a:avLst/>
          </a:prstGeom>
        </p:spPr>
      </p:pic>
    </p:spTree>
    <p:extLst>
      <p:ext uri="{BB962C8B-B14F-4D97-AF65-F5344CB8AC3E}">
        <p14:creationId xmlns:p14="http://schemas.microsoft.com/office/powerpoint/2010/main" val="7078665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/edit_profile</a:t>
            </a:r>
            <a:endParaRPr lang="it-IT" dirty="0"/>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a:t>First of all we need to check if anybody has logged in before. </a:t>
            </a:r>
            <a:r>
              <a:rPr lang="it-IT">
                <a:ea typeface="+mn-lt"/>
                <a:cs typeface="+mn-lt"/>
              </a:rPr>
              <a:t>Here we can find the following elements: </a:t>
            </a:r>
            <a:endParaRPr lang="it-IT"/>
          </a:p>
          <a:p>
            <a:pPr marL="342900" indent="-342900"/>
            <a:r>
              <a:rPr lang="it-IT"/>
              <a:t>An </a:t>
            </a:r>
            <a:r>
              <a:rPr lang="it-IT" b="1"/>
              <a:t>edit profile form</a:t>
            </a:r>
            <a:endParaRPr lang="it-IT" dirty="0"/>
          </a:p>
          <a:p>
            <a:pPr marL="0" indent="0">
              <a:buNone/>
            </a:pPr>
            <a:endParaRPr lang="it-IT" dirty="0"/>
          </a:p>
          <a:p>
            <a:pPr marL="0" indent="0">
              <a:buNone/>
            </a:pPr>
            <a:endParaRPr lang="it-IT" b="1" dirty="0"/>
          </a:p>
          <a:p>
            <a:pPr marL="0" indent="0">
              <a:buNone/>
            </a:pPr>
            <a:endParaRPr lang="it-IT" dirty="0"/>
          </a:p>
          <a:p>
            <a:pPr marL="0" indent="0">
              <a:buNone/>
            </a:pPr>
            <a:endParaRPr lang="it-IT" b="1" dirty="0"/>
          </a:p>
        </p:txBody>
      </p:sp>
      <p:pic>
        <p:nvPicPr>
          <p:cNvPr id="5" name="Immagine 5" descr="Immagine che contiene screenshot, monitor, computer, sedendo&#10;&#10;Descrizione generata automaticamente">
            <a:extLst>
              <a:ext uri="{FF2B5EF4-FFF2-40B4-BE49-F238E27FC236}">
                <a16:creationId xmlns:a16="http://schemas.microsoft.com/office/drawing/2014/main" id="{687B2EFD-BA18-4B10-97C9-71E7586BD9E6}"/>
              </a:ext>
            </a:extLst>
          </p:cNvPr>
          <p:cNvPicPr>
            <a:picLocks noChangeAspect="1"/>
          </p:cNvPicPr>
          <p:nvPr/>
        </p:nvPicPr>
        <p:blipFill rotWithShape="1">
          <a:blip r:embed="rId2"/>
          <a:srcRect l="50045" t="10737" r="22904" b="67788"/>
          <a:stretch/>
        </p:blipFill>
        <p:spPr>
          <a:xfrm>
            <a:off x="2309005" y="2940472"/>
            <a:ext cx="7568901" cy="3383360"/>
          </a:xfrm>
          <a:prstGeom prst="rect">
            <a:avLst/>
          </a:prstGeom>
        </p:spPr>
      </p:pic>
    </p:spTree>
    <p:extLst>
      <p:ext uri="{BB962C8B-B14F-4D97-AF65-F5344CB8AC3E}">
        <p14:creationId xmlns:p14="http://schemas.microsoft.com/office/powerpoint/2010/main" val="42601643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a:xfrm>
            <a:off x="839638" y="685800"/>
            <a:ext cx="11225841" cy="565750"/>
          </a:xfrm>
        </p:spPr>
        <p:txBody>
          <a:bodyPr>
            <a:normAutofit fontScale="90000"/>
          </a:bodyPr>
          <a:lstStyle/>
          <a:p>
            <a:r>
              <a:rPr lang="it-IT"/>
              <a:t>/follow/&lt;username&gt; and </a:t>
            </a:r>
            <a:r>
              <a:rPr lang="it-IT">
                <a:ea typeface="+mj-lt"/>
                <a:cs typeface="+mj-lt"/>
              </a:rPr>
              <a:t>/unfollow/&lt;username&gt;</a:t>
            </a:r>
            <a:r>
              <a:rPr lang="it-IT" dirty="0"/>
              <a:t> </a:t>
            </a:r>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a:t>For these 2 routes we need to be logged in in the system and they work in the following way:</a:t>
            </a:r>
            <a:endParaRPr lang="it-IT" dirty="0"/>
          </a:p>
          <a:p>
            <a:pPr marL="0" indent="0">
              <a:buNone/>
            </a:pPr>
            <a:endParaRPr lang="it-IT" b="1" dirty="0"/>
          </a:p>
          <a:p>
            <a:pPr marL="0" indent="0">
              <a:buNone/>
            </a:pPr>
            <a:endParaRPr lang="it-IT" dirty="0"/>
          </a:p>
          <a:p>
            <a:pPr marL="0" indent="0">
              <a:buNone/>
            </a:pPr>
            <a:endParaRPr lang="it-IT" b="1" dirty="0"/>
          </a:p>
          <a:p>
            <a:pPr marL="0" indent="0">
              <a:buNone/>
            </a:pPr>
            <a:endParaRPr lang="it-IT" dirty="0"/>
          </a:p>
          <a:p>
            <a:pPr marL="0" indent="0">
              <a:buNone/>
            </a:pPr>
            <a:endParaRPr lang="it-IT" b="1" dirty="0"/>
          </a:p>
        </p:txBody>
      </p:sp>
      <p:pic>
        <p:nvPicPr>
          <p:cNvPr id="5" name="Immagine 5" descr="Immagine che contiene screenshot, monitor, computer, sedendo&#10;&#10;Descrizione generata automaticamente">
            <a:extLst>
              <a:ext uri="{FF2B5EF4-FFF2-40B4-BE49-F238E27FC236}">
                <a16:creationId xmlns:a16="http://schemas.microsoft.com/office/drawing/2014/main" id="{687B2EFD-BA18-4B10-97C9-71E7586BD9E6}"/>
              </a:ext>
            </a:extLst>
          </p:cNvPr>
          <p:cNvPicPr>
            <a:picLocks noChangeAspect="1"/>
          </p:cNvPicPr>
          <p:nvPr/>
        </p:nvPicPr>
        <p:blipFill rotWithShape="1">
          <a:blip r:embed="rId2"/>
          <a:srcRect l="51324" t="32329" r="29409" b="47215"/>
          <a:stretch/>
        </p:blipFill>
        <p:spPr>
          <a:xfrm>
            <a:off x="1061863" y="2523529"/>
            <a:ext cx="5390959" cy="3223007"/>
          </a:xfrm>
          <a:prstGeom prst="rect">
            <a:avLst/>
          </a:prstGeom>
        </p:spPr>
      </p:pic>
      <p:pic>
        <p:nvPicPr>
          <p:cNvPr id="6" name="Immagine 5" descr="Immagine che contiene screenshot, monitor, computer, sedendo&#10;&#10;Descrizione generata automaticamente">
            <a:extLst>
              <a:ext uri="{FF2B5EF4-FFF2-40B4-BE49-F238E27FC236}">
                <a16:creationId xmlns:a16="http://schemas.microsoft.com/office/drawing/2014/main" id="{9CE5F606-0EB5-401E-8E52-40FEC835CB13}"/>
              </a:ext>
            </a:extLst>
          </p:cNvPr>
          <p:cNvPicPr>
            <a:picLocks noChangeAspect="1"/>
          </p:cNvPicPr>
          <p:nvPr/>
        </p:nvPicPr>
        <p:blipFill rotWithShape="1">
          <a:blip r:embed="rId2"/>
          <a:srcRect l="51157" t="52646" r="29203" b="26645"/>
          <a:stretch/>
        </p:blipFill>
        <p:spPr>
          <a:xfrm>
            <a:off x="6507194" y="2523527"/>
            <a:ext cx="5495352" cy="3262614"/>
          </a:xfrm>
          <a:prstGeom prst="rect">
            <a:avLst/>
          </a:prstGeom>
        </p:spPr>
      </p:pic>
    </p:spTree>
    <p:extLst>
      <p:ext uri="{BB962C8B-B14F-4D97-AF65-F5344CB8AC3E}">
        <p14:creationId xmlns:p14="http://schemas.microsoft.com/office/powerpoint/2010/main" val="33842355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/users</a:t>
            </a:r>
            <a:endParaRPr lang="it-IT" dirty="0"/>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dirty="0"/>
              <a:t>First of all we need to check if anybody has logged in before. </a:t>
            </a:r>
            <a:r>
              <a:rPr lang="it-IT" dirty="0">
                <a:ea typeface="+mn-lt"/>
                <a:cs typeface="+mn-lt"/>
              </a:rPr>
              <a:t>We will show all the users </a:t>
            </a:r>
            <a:r>
              <a:rPr lang="it-IT">
                <a:ea typeface="+mn-lt"/>
                <a:cs typeface="+mn-lt"/>
              </a:rPr>
              <a:t>listed in the system in a paginated way:</a:t>
            </a:r>
            <a:endParaRPr lang="it-IT"/>
          </a:p>
          <a:p>
            <a:pPr marL="0" indent="0">
              <a:buNone/>
            </a:pPr>
            <a:endParaRPr lang="it-IT" b="1" dirty="0"/>
          </a:p>
          <a:p>
            <a:pPr marL="0" indent="0">
              <a:buNone/>
            </a:pPr>
            <a:endParaRPr lang="it-IT" dirty="0"/>
          </a:p>
          <a:p>
            <a:pPr marL="0" indent="0">
              <a:buNone/>
            </a:pPr>
            <a:endParaRPr lang="it-IT" b="1" dirty="0"/>
          </a:p>
          <a:p>
            <a:pPr marL="0" indent="0">
              <a:buNone/>
            </a:pPr>
            <a:endParaRPr lang="it-IT" dirty="0"/>
          </a:p>
          <a:p>
            <a:pPr marL="0" indent="0">
              <a:buNone/>
            </a:pPr>
            <a:endParaRPr lang="it-IT" b="1" dirty="0"/>
          </a:p>
        </p:txBody>
      </p:sp>
      <p:pic>
        <p:nvPicPr>
          <p:cNvPr id="4" name="Immagine 5" descr="Immagine che contiene screenshot, monitor, computer, sedendo&#10;&#10;Descrizione generata automaticamente">
            <a:extLst>
              <a:ext uri="{FF2B5EF4-FFF2-40B4-BE49-F238E27FC236}">
                <a16:creationId xmlns:a16="http://schemas.microsoft.com/office/drawing/2014/main" id="{DFB971C6-1D9B-4D5F-BA7C-873B9CE3DDE5}"/>
              </a:ext>
            </a:extLst>
          </p:cNvPr>
          <p:cNvPicPr>
            <a:picLocks noChangeAspect="1"/>
          </p:cNvPicPr>
          <p:nvPr/>
        </p:nvPicPr>
        <p:blipFill rotWithShape="1">
          <a:blip r:embed="rId2"/>
          <a:srcRect l="50063" t="11685" r="11698" b="73259"/>
          <a:stretch/>
        </p:blipFill>
        <p:spPr>
          <a:xfrm>
            <a:off x="1269982" y="2930645"/>
            <a:ext cx="9799961" cy="2169761"/>
          </a:xfrm>
          <a:prstGeom prst="rect">
            <a:avLst/>
          </a:prstGeom>
        </p:spPr>
      </p:pic>
    </p:spTree>
    <p:extLst>
      <p:ext uri="{BB962C8B-B14F-4D97-AF65-F5344CB8AC3E}">
        <p14:creationId xmlns:p14="http://schemas.microsoft.com/office/powerpoint/2010/main" val="23947797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/manage</a:t>
            </a:r>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dirty="0"/>
              <a:t>First of all we need to check if anybody has logged in before. </a:t>
            </a:r>
            <a:r>
              <a:rPr lang="it-IT" dirty="0">
                <a:ea typeface="+mn-lt"/>
                <a:cs typeface="+mn-lt"/>
              </a:rPr>
              <a:t>We will be able to manage </a:t>
            </a:r>
            <a:r>
              <a:rPr lang="it-IT">
                <a:ea typeface="+mn-lt"/>
                <a:cs typeface="+mn-lt"/>
              </a:rPr>
              <a:t>the pictures we have upload to the server:</a:t>
            </a:r>
            <a:endParaRPr lang="it-IT"/>
          </a:p>
          <a:p>
            <a:pPr marL="0" indent="0">
              <a:buNone/>
            </a:pPr>
            <a:endParaRPr lang="it-IT" b="1" dirty="0"/>
          </a:p>
          <a:p>
            <a:pPr marL="0" indent="0">
              <a:buNone/>
            </a:pPr>
            <a:endParaRPr lang="it-IT" dirty="0"/>
          </a:p>
          <a:p>
            <a:pPr marL="0" indent="0">
              <a:buNone/>
            </a:pPr>
            <a:endParaRPr lang="it-IT" b="1" dirty="0"/>
          </a:p>
          <a:p>
            <a:pPr marL="0" indent="0">
              <a:buNone/>
            </a:pPr>
            <a:endParaRPr lang="it-IT" dirty="0"/>
          </a:p>
          <a:p>
            <a:pPr marL="0" indent="0">
              <a:buNone/>
            </a:pPr>
            <a:endParaRPr lang="it-IT" b="1" dirty="0"/>
          </a:p>
        </p:txBody>
      </p:sp>
      <p:pic>
        <p:nvPicPr>
          <p:cNvPr id="4" name="Immagine 5" descr="Immagine che contiene screenshot, monitor, computer, sedendo&#10;&#10;Descrizione generata automaticamente">
            <a:extLst>
              <a:ext uri="{FF2B5EF4-FFF2-40B4-BE49-F238E27FC236}">
                <a16:creationId xmlns:a16="http://schemas.microsoft.com/office/drawing/2014/main" id="{DFB971C6-1D9B-4D5F-BA7C-873B9CE3DDE5}"/>
              </a:ext>
            </a:extLst>
          </p:cNvPr>
          <p:cNvPicPr>
            <a:picLocks noChangeAspect="1"/>
          </p:cNvPicPr>
          <p:nvPr/>
        </p:nvPicPr>
        <p:blipFill rotWithShape="1">
          <a:blip r:embed="rId2"/>
          <a:srcRect l="51122" t="27019" r="10606" b="57926"/>
          <a:stretch/>
        </p:blipFill>
        <p:spPr>
          <a:xfrm>
            <a:off x="1269982" y="2930645"/>
            <a:ext cx="9808341" cy="2169602"/>
          </a:xfrm>
          <a:prstGeom prst="rect">
            <a:avLst/>
          </a:prstGeom>
        </p:spPr>
      </p:pic>
    </p:spTree>
    <p:extLst>
      <p:ext uri="{BB962C8B-B14F-4D97-AF65-F5344CB8AC3E}">
        <p14:creationId xmlns:p14="http://schemas.microsoft.com/office/powerpoint/2010/main" val="2285683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8FF5979-FC8B-424A-9203-2C4F749BF1EF}"/>
              </a:ext>
            </a:extLst>
          </p:cNvPr>
          <p:cNvSpPr>
            <a:spLocks noGrp="1"/>
          </p:cNvSpPr>
          <p:nvPr>
            <p:ph type="title"/>
          </p:nvPr>
        </p:nvSpPr>
        <p:spPr/>
        <p:txBody>
          <a:bodyPr/>
          <a:lstStyle/>
          <a:p>
            <a:r>
              <a:rPr lang="it-IT" dirty="0" err="1"/>
              <a:t>Flask</a:t>
            </a:r>
          </a:p>
        </p:txBody>
      </p:sp>
      <p:sp>
        <p:nvSpPr>
          <p:cNvPr id="3" name="Segnaposto contenuto 2">
            <a:extLst>
              <a:ext uri="{FF2B5EF4-FFF2-40B4-BE49-F238E27FC236}">
                <a16:creationId xmlns:a16="http://schemas.microsoft.com/office/drawing/2014/main" id="{91024B54-448D-44F9-9EDB-D51534567FEC}"/>
              </a:ext>
            </a:extLst>
          </p:cNvPr>
          <p:cNvSpPr>
            <a:spLocks noGrp="1"/>
          </p:cNvSpPr>
          <p:nvPr>
            <p:ph idx="1"/>
          </p:nvPr>
        </p:nvSpPr>
        <p:spPr/>
        <p:txBody>
          <a:bodyPr vert="horz" lIns="91440" tIns="45720" rIns="91440" bIns="45720" rtlCol="0" anchor="t">
            <a:normAutofit/>
          </a:bodyPr>
          <a:lstStyle/>
          <a:p>
            <a:pPr marL="0" indent="0" algn="just">
              <a:buNone/>
            </a:pPr>
            <a:r>
              <a:rPr lang="it-IT" dirty="0" err="1">
                <a:ea typeface="+mn-lt"/>
                <a:cs typeface="+mn-lt"/>
              </a:rPr>
              <a:t>Flask</a:t>
            </a:r>
            <a:r>
              <a:rPr lang="it-IT" dirty="0">
                <a:ea typeface="+mn-lt"/>
                <a:cs typeface="+mn-lt"/>
              </a:rPr>
              <a:t> </a:t>
            </a:r>
            <a:r>
              <a:rPr lang="it-IT" dirty="0" err="1">
                <a:ea typeface="+mn-lt"/>
                <a:cs typeface="+mn-lt"/>
              </a:rPr>
              <a:t>is</a:t>
            </a:r>
            <a:r>
              <a:rPr lang="it-IT" dirty="0">
                <a:ea typeface="+mn-lt"/>
                <a:cs typeface="+mn-lt"/>
              </a:rPr>
              <a:t> a "micro" Framework </a:t>
            </a:r>
            <a:r>
              <a:rPr lang="it-IT" dirty="0" err="1">
                <a:ea typeface="+mn-lt"/>
                <a:cs typeface="+mn-lt"/>
              </a:rPr>
              <a:t>written</a:t>
            </a:r>
            <a:r>
              <a:rPr lang="it-IT" dirty="0">
                <a:ea typeface="+mn-lt"/>
                <a:cs typeface="+mn-lt"/>
              </a:rPr>
              <a:t> in Python and </a:t>
            </a:r>
            <a:r>
              <a:rPr lang="it-IT" dirty="0" err="1">
                <a:ea typeface="+mn-lt"/>
                <a:cs typeface="+mn-lt"/>
              </a:rPr>
              <a:t>conceived</a:t>
            </a:r>
            <a:r>
              <a:rPr lang="it-IT" dirty="0">
                <a:ea typeface="+mn-lt"/>
                <a:cs typeface="+mn-lt"/>
              </a:rPr>
              <a:t> to facilitate the </a:t>
            </a:r>
            <a:r>
              <a:rPr lang="it-IT" dirty="0" err="1">
                <a:ea typeface="+mn-lt"/>
                <a:cs typeface="+mn-lt"/>
              </a:rPr>
              <a:t>development</a:t>
            </a:r>
            <a:r>
              <a:rPr lang="it-IT" dirty="0">
                <a:ea typeface="+mn-lt"/>
                <a:cs typeface="+mn-lt"/>
              </a:rPr>
              <a:t> of Web Applications under the MVC pattern.</a:t>
            </a:r>
            <a:endParaRPr lang="it-IT"/>
          </a:p>
          <a:p>
            <a:pPr marL="0" indent="0">
              <a:buNone/>
            </a:pPr>
            <a:endParaRPr lang="it-IT" dirty="0"/>
          </a:p>
          <a:p>
            <a:pPr marL="0" indent="0" algn="just">
              <a:buNone/>
            </a:pPr>
            <a:r>
              <a:rPr lang="it-IT" dirty="0">
                <a:ea typeface="+mn-lt"/>
                <a:cs typeface="+mn-lt"/>
              </a:rPr>
              <a:t>The MVC pattern </a:t>
            </a:r>
            <a:r>
              <a:rPr lang="it-IT" dirty="0" err="1">
                <a:ea typeface="+mn-lt"/>
                <a:cs typeface="+mn-lt"/>
              </a:rPr>
              <a:t>is</a:t>
            </a:r>
            <a:r>
              <a:rPr lang="it-IT" dirty="0">
                <a:ea typeface="+mn-lt"/>
                <a:cs typeface="+mn-lt"/>
              </a:rPr>
              <a:t> a way or a way of </a:t>
            </a:r>
            <a:r>
              <a:rPr lang="it-IT" dirty="0" err="1">
                <a:ea typeface="+mn-lt"/>
                <a:cs typeface="+mn-lt"/>
              </a:rPr>
              <a:t>working</a:t>
            </a:r>
            <a:r>
              <a:rPr lang="it-IT" dirty="0">
                <a:ea typeface="+mn-lt"/>
                <a:cs typeface="+mn-lt"/>
              </a:rPr>
              <a:t> </a:t>
            </a:r>
            <a:r>
              <a:rPr lang="it-IT" dirty="0" err="1">
                <a:ea typeface="+mn-lt"/>
                <a:cs typeface="+mn-lt"/>
              </a:rPr>
              <a:t>that</a:t>
            </a:r>
            <a:r>
              <a:rPr lang="it-IT" dirty="0">
                <a:ea typeface="+mn-lt"/>
                <a:cs typeface="+mn-lt"/>
              </a:rPr>
              <a:t> </a:t>
            </a:r>
            <a:r>
              <a:rPr lang="it-IT" dirty="0" err="1">
                <a:ea typeface="+mn-lt"/>
                <a:cs typeface="+mn-lt"/>
              </a:rPr>
              <a:t>allows</a:t>
            </a:r>
            <a:r>
              <a:rPr lang="it-IT" dirty="0">
                <a:ea typeface="+mn-lt"/>
                <a:cs typeface="+mn-lt"/>
              </a:rPr>
              <a:t> </a:t>
            </a:r>
            <a:r>
              <a:rPr lang="it-IT" dirty="0" err="1">
                <a:ea typeface="+mn-lt"/>
                <a:cs typeface="+mn-lt"/>
              </a:rPr>
              <a:t>us</a:t>
            </a:r>
            <a:r>
              <a:rPr lang="it-IT" dirty="0">
                <a:ea typeface="+mn-lt"/>
                <a:cs typeface="+mn-lt"/>
              </a:rPr>
              <a:t> to </a:t>
            </a:r>
            <a:r>
              <a:rPr lang="it-IT" dirty="0" err="1">
                <a:ea typeface="+mn-lt"/>
                <a:cs typeface="+mn-lt"/>
              </a:rPr>
              <a:t>differentiate</a:t>
            </a:r>
            <a:r>
              <a:rPr lang="it-IT" dirty="0">
                <a:ea typeface="+mn-lt"/>
                <a:cs typeface="+mn-lt"/>
              </a:rPr>
              <a:t> and separate:</a:t>
            </a:r>
          </a:p>
          <a:p>
            <a:pPr marL="342900" indent="-342900" algn="just">
              <a:buFont typeface="Arial" panose="020B0503020102020204" pitchFamily="34" charset="0"/>
              <a:buChar char="•"/>
            </a:pPr>
            <a:r>
              <a:rPr lang="it-IT" dirty="0">
                <a:ea typeface="+mn-lt"/>
                <a:cs typeface="+mn-lt"/>
              </a:rPr>
              <a:t>The </a:t>
            </a:r>
            <a:r>
              <a:rPr lang="it-IT" b="1" dirty="0">
                <a:ea typeface="+mn-lt"/>
                <a:cs typeface="+mn-lt"/>
              </a:rPr>
              <a:t>data model</a:t>
            </a:r>
            <a:r>
              <a:rPr lang="it-IT" dirty="0">
                <a:ea typeface="+mn-lt"/>
                <a:cs typeface="+mn-lt"/>
              </a:rPr>
              <a:t> (the data </a:t>
            </a:r>
            <a:r>
              <a:rPr lang="it-IT" dirty="0" err="1">
                <a:ea typeface="+mn-lt"/>
                <a:cs typeface="+mn-lt"/>
              </a:rPr>
              <a:t>that</a:t>
            </a:r>
            <a:r>
              <a:rPr lang="it-IT" dirty="0">
                <a:ea typeface="+mn-lt"/>
                <a:cs typeface="+mn-lt"/>
              </a:rPr>
              <a:t> the App </a:t>
            </a:r>
            <a:r>
              <a:rPr lang="it-IT" dirty="0" err="1">
                <a:ea typeface="+mn-lt"/>
                <a:cs typeface="+mn-lt"/>
              </a:rPr>
              <a:t>is</a:t>
            </a:r>
            <a:r>
              <a:rPr lang="it-IT" dirty="0">
                <a:ea typeface="+mn-lt"/>
                <a:cs typeface="+mn-lt"/>
              </a:rPr>
              <a:t> </a:t>
            </a:r>
            <a:r>
              <a:rPr lang="it-IT" dirty="0" err="1">
                <a:ea typeface="+mn-lt"/>
                <a:cs typeface="+mn-lt"/>
              </a:rPr>
              <a:t>going</a:t>
            </a:r>
            <a:r>
              <a:rPr lang="it-IT" dirty="0">
                <a:ea typeface="+mn-lt"/>
                <a:cs typeface="+mn-lt"/>
              </a:rPr>
              <a:t> to </a:t>
            </a:r>
            <a:r>
              <a:rPr lang="it-IT" dirty="0" err="1">
                <a:ea typeface="+mn-lt"/>
                <a:cs typeface="+mn-lt"/>
              </a:rPr>
              <a:t>have</a:t>
            </a:r>
            <a:r>
              <a:rPr lang="it-IT" dirty="0">
                <a:ea typeface="+mn-lt"/>
                <a:cs typeface="+mn-lt"/>
              </a:rPr>
              <a:t> </a:t>
            </a:r>
            <a:r>
              <a:rPr lang="it-IT" dirty="0" err="1">
                <a:ea typeface="+mn-lt"/>
                <a:cs typeface="+mn-lt"/>
              </a:rPr>
              <a:t>that</a:t>
            </a:r>
            <a:r>
              <a:rPr lang="it-IT" dirty="0">
                <a:ea typeface="+mn-lt"/>
                <a:cs typeface="+mn-lt"/>
              </a:rPr>
              <a:t> are </a:t>
            </a:r>
            <a:r>
              <a:rPr lang="it-IT" dirty="0" err="1">
                <a:ea typeface="+mn-lt"/>
                <a:cs typeface="+mn-lt"/>
              </a:rPr>
              <a:t>normally</a:t>
            </a:r>
            <a:r>
              <a:rPr lang="it-IT" dirty="0">
                <a:ea typeface="+mn-lt"/>
                <a:cs typeface="+mn-lt"/>
              </a:rPr>
              <a:t> </a:t>
            </a:r>
            <a:r>
              <a:rPr lang="it-IT" dirty="0" err="1">
                <a:ea typeface="+mn-lt"/>
                <a:cs typeface="+mn-lt"/>
              </a:rPr>
              <a:t>stored</a:t>
            </a:r>
            <a:r>
              <a:rPr lang="it-IT" dirty="0">
                <a:ea typeface="+mn-lt"/>
                <a:cs typeface="+mn-lt"/>
              </a:rPr>
              <a:t> in BD)</a:t>
            </a:r>
          </a:p>
          <a:p>
            <a:pPr marL="342900" indent="-342900" algn="just">
              <a:buFont typeface="Arial" panose="020B0503020102020204" pitchFamily="34" charset="0"/>
              <a:buChar char="•"/>
            </a:pPr>
            <a:r>
              <a:rPr lang="it-IT" dirty="0">
                <a:ea typeface="+mn-lt"/>
                <a:cs typeface="+mn-lt"/>
              </a:rPr>
              <a:t>The </a:t>
            </a:r>
            <a:r>
              <a:rPr lang="it-IT" b="1" dirty="0" err="1">
                <a:ea typeface="+mn-lt"/>
                <a:cs typeface="+mn-lt"/>
              </a:rPr>
              <a:t>view</a:t>
            </a:r>
            <a:r>
              <a:rPr lang="it-IT" dirty="0">
                <a:ea typeface="+mn-lt"/>
                <a:cs typeface="+mn-lt"/>
              </a:rPr>
              <a:t> (HTML page)</a:t>
            </a:r>
          </a:p>
          <a:p>
            <a:pPr marL="342900" indent="-342900" algn="just">
              <a:buFont typeface="Arial" panose="020B0503020102020204" pitchFamily="34" charset="0"/>
              <a:buChar char="•"/>
            </a:pPr>
            <a:r>
              <a:rPr lang="it-IT" dirty="0">
                <a:ea typeface="+mn-lt"/>
                <a:cs typeface="+mn-lt"/>
              </a:rPr>
              <a:t>The </a:t>
            </a:r>
            <a:r>
              <a:rPr lang="it-IT" b="1" dirty="0">
                <a:ea typeface="+mn-lt"/>
                <a:cs typeface="+mn-lt"/>
              </a:rPr>
              <a:t>controller </a:t>
            </a:r>
            <a:r>
              <a:rPr lang="it-IT" dirty="0">
                <a:ea typeface="+mn-lt"/>
                <a:cs typeface="+mn-lt"/>
              </a:rPr>
              <a:t>( </a:t>
            </a:r>
            <a:r>
              <a:rPr lang="it-IT" dirty="0" err="1">
                <a:ea typeface="+mn-lt"/>
                <a:cs typeface="+mn-lt"/>
              </a:rPr>
              <a:t>where</a:t>
            </a:r>
            <a:r>
              <a:rPr lang="it-IT" dirty="0">
                <a:ea typeface="+mn-lt"/>
                <a:cs typeface="+mn-lt"/>
              </a:rPr>
              <a:t> the </a:t>
            </a:r>
            <a:r>
              <a:rPr lang="it-IT" dirty="0" err="1">
                <a:ea typeface="+mn-lt"/>
                <a:cs typeface="+mn-lt"/>
              </a:rPr>
              <a:t>requests</a:t>
            </a:r>
            <a:r>
              <a:rPr lang="it-IT" dirty="0">
                <a:ea typeface="+mn-lt"/>
                <a:cs typeface="+mn-lt"/>
              </a:rPr>
              <a:t> of the web app are </a:t>
            </a:r>
            <a:r>
              <a:rPr lang="it-IT" dirty="0" err="1">
                <a:ea typeface="+mn-lt"/>
                <a:cs typeface="+mn-lt"/>
              </a:rPr>
              <a:t>managed</a:t>
            </a:r>
            <a:r>
              <a:rPr lang="it-IT" dirty="0">
                <a:ea typeface="+mn-lt"/>
                <a:cs typeface="+mn-lt"/>
              </a:rPr>
              <a:t>).</a:t>
            </a:r>
            <a:endParaRPr lang="it-IT"/>
          </a:p>
        </p:txBody>
      </p:sp>
    </p:spTree>
    <p:extLst>
      <p:ext uri="{BB962C8B-B14F-4D97-AF65-F5344CB8AC3E}">
        <p14:creationId xmlns:p14="http://schemas.microsoft.com/office/powerpoint/2010/main" val="30882479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/delete/&lt;filename&gt;</a:t>
            </a:r>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dirty="0"/>
              <a:t>First of all we need to check if anybody has logged in before. </a:t>
            </a:r>
            <a:r>
              <a:rPr lang="it-IT">
                <a:ea typeface="+mn-lt"/>
                <a:cs typeface="+mn-lt"/>
              </a:rPr>
              <a:t>We will be able to delete a selected picture from the server:</a:t>
            </a:r>
            <a:endParaRPr lang="it-IT"/>
          </a:p>
          <a:p>
            <a:pPr marL="0" indent="0">
              <a:buNone/>
            </a:pPr>
            <a:endParaRPr lang="it-IT" b="1" dirty="0"/>
          </a:p>
          <a:p>
            <a:pPr marL="0" indent="0">
              <a:buNone/>
            </a:pPr>
            <a:endParaRPr lang="it-IT" dirty="0"/>
          </a:p>
          <a:p>
            <a:pPr marL="0" indent="0">
              <a:buNone/>
            </a:pPr>
            <a:endParaRPr lang="it-IT" b="1" dirty="0"/>
          </a:p>
          <a:p>
            <a:pPr marL="0" indent="0">
              <a:buNone/>
            </a:pPr>
            <a:endParaRPr lang="it-IT" dirty="0"/>
          </a:p>
          <a:p>
            <a:pPr marL="0" indent="0">
              <a:buNone/>
            </a:pPr>
            <a:endParaRPr lang="it-IT" b="1" dirty="0"/>
          </a:p>
        </p:txBody>
      </p:sp>
      <p:pic>
        <p:nvPicPr>
          <p:cNvPr id="4" name="Immagine 5" descr="Immagine che contiene screenshot, monitor, computer, sedendo&#10;&#10;Descrizione generata automaticamente">
            <a:extLst>
              <a:ext uri="{FF2B5EF4-FFF2-40B4-BE49-F238E27FC236}">
                <a16:creationId xmlns:a16="http://schemas.microsoft.com/office/drawing/2014/main" id="{DFB971C6-1D9B-4D5F-BA7C-873B9CE3DDE5}"/>
              </a:ext>
            </a:extLst>
          </p:cNvPr>
          <p:cNvPicPr>
            <a:picLocks noChangeAspect="1"/>
          </p:cNvPicPr>
          <p:nvPr/>
        </p:nvPicPr>
        <p:blipFill rotWithShape="1">
          <a:blip r:embed="rId2"/>
          <a:srcRect l="51263" t="41858" r="10387" b="41466"/>
          <a:stretch/>
        </p:blipFill>
        <p:spPr>
          <a:xfrm>
            <a:off x="1269982" y="2930645"/>
            <a:ext cx="9828150" cy="2403136"/>
          </a:xfrm>
          <a:prstGeom prst="rect">
            <a:avLst/>
          </a:prstGeom>
        </p:spPr>
      </p:pic>
    </p:spTree>
    <p:extLst>
      <p:ext uri="{BB962C8B-B14F-4D97-AF65-F5344CB8AC3E}">
        <p14:creationId xmlns:p14="http://schemas.microsoft.com/office/powerpoint/2010/main" val="379299871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/delete/&lt;filename&gt;</a:t>
            </a:r>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a:t>For deployment reasons we will add a try/except/finally clause to properly delete the files:</a:t>
            </a:r>
          </a:p>
          <a:p>
            <a:pPr marL="0" indent="0">
              <a:buNone/>
            </a:pPr>
            <a:endParaRPr lang="it-IT" b="1" dirty="0"/>
          </a:p>
          <a:p>
            <a:pPr marL="0" indent="0">
              <a:buNone/>
            </a:pPr>
            <a:endParaRPr lang="it-IT" dirty="0"/>
          </a:p>
          <a:p>
            <a:pPr marL="0" indent="0">
              <a:buNone/>
            </a:pPr>
            <a:endParaRPr lang="it-IT" b="1" dirty="0"/>
          </a:p>
          <a:p>
            <a:pPr marL="0" indent="0">
              <a:buNone/>
            </a:pPr>
            <a:endParaRPr lang="it-IT" dirty="0"/>
          </a:p>
          <a:p>
            <a:pPr marL="0" indent="0">
              <a:buNone/>
            </a:pPr>
            <a:endParaRPr lang="it-IT" b="1" dirty="0"/>
          </a:p>
        </p:txBody>
      </p:sp>
      <p:pic>
        <p:nvPicPr>
          <p:cNvPr id="5" name="Immagine 5" descr="Immagine che contiene screenshot, monitor, sedendo, computer&#10;&#10;Descrizione generata automaticamente">
            <a:extLst>
              <a:ext uri="{FF2B5EF4-FFF2-40B4-BE49-F238E27FC236}">
                <a16:creationId xmlns:a16="http://schemas.microsoft.com/office/drawing/2014/main" id="{4F3D84B9-01BB-4141-B792-A006DBBEEAFD}"/>
              </a:ext>
            </a:extLst>
          </p:cNvPr>
          <p:cNvPicPr>
            <a:picLocks noChangeAspect="1"/>
          </p:cNvPicPr>
          <p:nvPr/>
        </p:nvPicPr>
        <p:blipFill rotWithShape="1">
          <a:blip r:embed="rId2"/>
          <a:srcRect l="49774" t="18726" r="27652" b="60445"/>
          <a:stretch/>
        </p:blipFill>
        <p:spPr>
          <a:xfrm>
            <a:off x="3075561" y="2693507"/>
            <a:ext cx="6184744" cy="3178629"/>
          </a:xfrm>
          <a:prstGeom prst="rect">
            <a:avLst/>
          </a:prstGeom>
        </p:spPr>
      </p:pic>
    </p:spTree>
    <p:extLst>
      <p:ext uri="{BB962C8B-B14F-4D97-AF65-F5344CB8AC3E}">
        <p14:creationId xmlns:p14="http://schemas.microsoft.com/office/powerpoint/2010/main" val="260579450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D7E4102-FD9C-4A4F-BD3E-369898FD9087}"/>
              </a:ext>
            </a:extLst>
          </p:cNvPr>
          <p:cNvSpPr>
            <a:spLocks noGrp="1"/>
          </p:cNvSpPr>
          <p:nvPr>
            <p:ph type="title"/>
          </p:nvPr>
        </p:nvSpPr>
        <p:spPr/>
        <p:txBody>
          <a:bodyPr/>
          <a:lstStyle/>
          <a:p>
            <a:r>
              <a:rPr lang="it-IT"/>
              <a:t>Email</a:t>
            </a:r>
          </a:p>
        </p:txBody>
      </p:sp>
      <p:sp>
        <p:nvSpPr>
          <p:cNvPr id="3" name="Segnaposto contenuto 2">
            <a:extLst>
              <a:ext uri="{FF2B5EF4-FFF2-40B4-BE49-F238E27FC236}">
                <a16:creationId xmlns:a16="http://schemas.microsoft.com/office/drawing/2014/main" id="{261E56CF-030D-48FB-893B-EDA67BC59DAA}"/>
              </a:ext>
            </a:extLst>
          </p:cNvPr>
          <p:cNvSpPr>
            <a:spLocks noGrp="1"/>
          </p:cNvSpPr>
          <p:nvPr>
            <p:ph idx="1"/>
          </p:nvPr>
        </p:nvSpPr>
        <p:spPr>
          <a:xfrm>
            <a:off x="1371600" y="1639019"/>
            <a:ext cx="9601200" cy="3581400"/>
          </a:xfrm>
        </p:spPr>
        <p:txBody>
          <a:bodyPr vert="horz" lIns="91440" tIns="45720" rIns="91440" bIns="45720" rtlCol="0" anchor="t">
            <a:normAutofit/>
          </a:bodyPr>
          <a:lstStyle/>
          <a:p>
            <a:pPr marL="0" indent="0" algn="just">
              <a:buNone/>
            </a:pPr>
            <a:r>
              <a:rPr lang="it-IT" dirty="0"/>
              <a:t>Before analysing the last 2 routes we will talk about the recovery password module we have designed. We use the Flask module </a:t>
            </a:r>
            <a:r>
              <a:rPr lang="it-IT" b="1" dirty="0"/>
              <a:t>Flask-Mail.</a:t>
            </a:r>
            <a:r>
              <a:rPr lang="it-IT" dirty="0"/>
              <a:t> We can find in </a:t>
            </a:r>
            <a:r>
              <a:rPr lang="it-IT" b="1" dirty="0"/>
              <a:t>email.py </a:t>
            </a:r>
            <a:r>
              <a:rPr lang="it-IT"/>
              <a:t>the 2 functions used for sending mails:</a:t>
            </a:r>
          </a:p>
          <a:p>
            <a:pPr marL="0" indent="0" algn="just">
              <a:buNone/>
            </a:pPr>
            <a:endParaRPr lang="it-IT" dirty="0"/>
          </a:p>
        </p:txBody>
      </p:sp>
      <p:pic>
        <p:nvPicPr>
          <p:cNvPr id="4" name="Immagine 4" descr="Immagine che contiene screenshot, monitor, computer, portatile&#10;&#10;Descrizione generata automaticamente">
            <a:extLst>
              <a:ext uri="{FF2B5EF4-FFF2-40B4-BE49-F238E27FC236}">
                <a16:creationId xmlns:a16="http://schemas.microsoft.com/office/drawing/2014/main" id="{6C5B36CC-8850-470F-98A3-D630E4BA22B0}"/>
              </a:ext>
            </a:extLst>
          </p:cNvPr>
          <p:cNvPicPr>
            <a:picLocks noChangeAspect="1"/>
          </p:cNvPicPr>
          <p:nvPr/>
        </p:nvPicPr>
        <p:blipFill rotWithShape="1">
          <a:blip r:embed="rId2"/>
          <a:srcRect l="49976" t="15878" r="25508" b="61993"/>
          <a:stretch/>
        </p:blipFill>
        <p:spPr>
          <a:xfrm>
            <a:off x="3107299" y="3002533"/>
            <a:ext cx="5985282" cy="3023832"/>
          </a:xfrm>
          <a:prstGeom prst="rect">
            <a:avLst/>
          </a:prstGeom>
        </p:spPr>
      </p:pic>
    </p:spTree>
    <p:extLst>
      <p:ext uri="{BB962C8B-B14F-4D97-AF65-F5344CB8AC3E}">
        <p14:creationId xmlns:p14="http://schemas.microsoft.com/office/powerpoint/2010/main" val="39660797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/reset_password_request</a:t>
            </a:r>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dirty="0"/>
              <a:t>We first need to check if the user is authenticated, because if it is we will redirect it to </a:t>
            </a:r>
            <a:r>
              <a:rPr lang="it-IT"/>
              <a:t>the index. If not we will show a </a:t>
            </a:r>
            <a:r>
              <a:rPr lang="it-IT" b="1"/>
              <a:t>ResetPasswordRequestForm:</a:t>
            </a:r>
            <a:endParaRPr lang="it-IT" dirty="0"/>
          </a:p>
          <a:p>
            <a:pPr marL="0" indent="0">
              <a:buNone/>
            </a:pPr>
            <a:endParaRPr lang="it-IT" b="1" dirty="0"/>
          </a:p>
          <a:p>
            <a:pPr marL="0" indent="0">
              <a:buNone/>
            </a:pPr>
            <a:endParaRPr lang="it-IT" dirty="0"/>
          </a:p>
          <a:p>
            <a:pPr marL="0" indent="0">
              <a:buNone/>
            </a:pPr>
            <a:endParaRPr lang="it-IT" b="1" dirty="0"/>
          </a:p>
          <a:p>
            <a:pPr marL="0" indent="0">
              <a:buNone/>
            </a:pPr>
            <a:endParaRPr lang="it-IT" dirty="0"/>
          </a:p>
          <a:p>
            <a:pPr marL="0" indent="0">
              <a:buNone/>
            </a:pPr>
            <a:endParaRPr lang="it-IT" b="1" dirty="0"/>
          </a:p>
        </p:txBody>
      </p:sp>
      <p:pic>
        <p:nvPicPr>
          <p:cNvPr id="5" name="Immagine 5" descr="Immagine che contiene screenshot, monitor, sedendo, computer&#10;&#10;Descrizione generata automaticamente">
            <a:extLst>
              <a:ext uri="{FF2B5EF4-FFF2-40B4-BE49-F238E27FC236}">
                <a16:creationId xmlns:a16="http://schemas.microsoft.com/office/drawing/2014/main" id="{4F3D84B9-01BB-4141-B792-A006DBBEEAFD}"/>
              </a:ext>
            </a:extLst>
          </p:cNvPr>
          <p:cNvPicPr>
            <a:picLocks noChangeAspect="1"/>
          </p:cNvPicPr>
          <p:nvPr/>
        </p:nvPicPr>
        <p:blipFill rotWithShape="1">
          <a:blip r:embed="rId2"/>
          <a:srcRect l="50980" t="39114" r="23517" b="41376"/>
          <a:stretch/>
        </p:blipFill>
        <p:spPr>
          <a:xfrm>
            <a:off x="3049187" y="2693507"/>
            <a:ext cx="6987275" cy="2977342"/>
          </a:xfrm>
          <a:prstGeom prst="rect">
            <a:avLst/>
          </a:prstGeom>
        </p:spPr>
      </p:pic>
    </p:spTree>
    <p:extLst>
      <p:ext uri="{BB962C8B-B14F-4D97-AF65-F5344CB8AC3E}">
        <p14:creationId xmlns:p14="http://schemas.microsoft.com/office/powerpoint/2010/main" val="102919529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312E60D-1634-4E95-8D93-B2ADBB1487DD}"/>
              </a:ext>
            </a:extLst>
          </p:cNvPr>
          <p:cNvSpPr>
            <a:spLocks noGrp="1"/>
          </p:cNvSpPr>
          <p:nvPr>
            <p:ph type="title"/>
          </p:nvPr>
        </p:nvSpPr>
        <p:spPr/>
        <p:txBody>
          <a:bodyPr/>
          <a:lstStyle/>
          <a:p>
            <a:r>
              <a:rPr lang="it-IT"/>
              <a:t>/reset_password/&lt;token&gt;</a:t>
            </a:r>
          </a:p>
        </p:txBody>
      </p:sp>
      <p:sp>
        <p:nvSpPr>
          <p:cNvPr id="3" name="Segnaposto contenuto 2">
            <a:extLst>
              <a:ext uri="{FF2B5EF4-FFF2-40B4-BE49-F238E27FC236}">
                <a16:creationId xmlns:a16="http://schemas.microsoft.com/office/drawing/2014/main" id="{DAF617AE-62D8-4EE9-AF31-8B3CE41D41E6}"/>
              </a:ext>
            </a:extLst>
          </p:cNvPr>
          <p:cNvSpPr>
            <a:spLocks noGrp="1"/>
          </p:cNvSpPr>
          <p:nvPr>
            <p:ph idx="1"/>
          </p:nvPr>
        </p:nvSpPr>
        <p:spPr>
          <a:xfrm>
            <a:off x="1371600" y="1524000"/>
            <a:ext cx="9601200" cy="4976003"/>
          </a:xfrm>
        </p:spPr>
        <p:txBody>
          <a:bodyPr vert="horz" lIns="91440" tIns="45720" rIns="91440" bIns="45720" rtlCol="0" anchor="t">
            <a:normAutofit/>
          </a:bodyPr>
          <a:lstStyle/>
          <a:p>
            <a:pPr marL="0" indent="0">
              <a:buNone/>
            </a:pPr>
            <a:r>
              <a:rPr lang="it-IT" dirty="0"/>
              <a:t>We first need to check if the user is authenticated, because if it is we will redirect it to the index. Also we will check if the token is correctly assigned. If so we will show a </a:t>
            </a:r>
            <a:r>
              <a:rPr lang="it-IT" b="1"/>
              <a:t>ResetPasswordForm:</a:t>
            </a:r>
          </a:p>
          <a:p>
            <a:pPr marL="0" indent="0">
              <a:buNone/>
            </a:pPr>
            <a:endParaRPr lang="it-IT" b="1" dirty="0"/>
          </a:p>
          <a:p>
            <a:pPr marL="0" indent="0">
              <a:buNone/>
            </a:pPr>
            <a:endParaRPr lang="it-IT" dirty="0"/>
          </a:p>
          <a:p>
            <a:pPr marL="0" indent="0">
              <a:buNone/>
            </a:pPr>
            <a:endParaRPr lang="it-IT" b="1" dirty="0"/>
          </a:p>
          <a:p>
            <a:pPr marL="0" indent="0">
              <a:buNone/>
            </a:pPr>
            <a:endParaRPr lang="it-IT" dirty="0"/>
          </a:p>
          <a:p>
            <a:pPr marL="0" indent="0">
              <a:buNone/>
            </a:pPr>
            <a:endParaRPr lang="it-IT" b="1" dirty="0"/>
          </a:p>
        </p:txBody>
      </p:sp>
      <p:pic>
        <p:nvPicPr>
          <p:cNvPr id="5" name="Immagine 5" descr="Immagine che contiene screenshot, monitor, sedendo, computer&#10;&#10;Descrizione generata automaticamente">
            <a:extLst>
              <a:ext uri="{FF2B5EF4-FFF2-40B4-BE49-F238E27FC236}">
                <a16:creationId xmlns:a16="http://schemas.microsoft.com/office/drawing/2014/main" id="{4F3D84B9-01BB-4141-B792-A006DBBEEAFD}"/>
              </a:ext>
            </a:extLst>
          </p:cNvPr>
          <p:cNvPicPr>
            <a:picLocks noChangeAspect="1"/>
          </p:cNvPicPr>
          <p:nvPr/>
        </p:nvPicPr>
        <p:blipFill rotWithShape="1">
          <a:blip r:embed="rId2"/>
          <a:srcRect l="51391" t="58774" r="27664" b="20755"/>
          <a:stretch/>
        </p:blipFill>
        <p:spPr>
          <a:xfrm>
            <a:off x="3049187" y="2693507"/>
            <a:ext cx="5738482" cy="3124118"/>
          </a:xfrm>
          <a:prstGeom prst="rect">
            <a:avLst/>
          </a:prstGeom>
        </p:spPr>
      </p:pic>
    </p:spTree>
    <p:extLst>
      <p:ext uri="{BB962C8B-B14F-4D97-AF65-F5344CB8AC3E}">
        <p14:creationId xmlns:p14="http://schemas.microsoft.com/office/powerpoint/2010/main" val="14222980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66D6A33-1B1F-4C1D-A038-ADBA5E95F4E9}"/>
              </a:ext>
            </a:extLst>
          </p:cNvPr>
          <p:cNvSpPr>
            <a:spLocks noGrp="1"/>
          </p:cNvSpPr>
          <p:nvPr>
            <p:ph type="title"/>
          </p:nvPr>
        </p:nvSpPr>
        <p:spPr>
          <a:xfrm>
            <a:off x="1371600" y="685800"/>
            <a:ext cx="9601200" cy="810165"/>
          </a:xfrm>
        </p:spPr>
        <p:txBody>
          <a:bodyPr/>
          <a:lstStyle/>
          <a:p>
            <a:r>
              <a:rPr lang="it-IT"/>
              <a:t>Errors handling</a:t>
            </a:r>
          </a:p>
        </p:txBody>
      </p:sp>
      <p:sp>
        <p:nvSpPr>
          <p:cNvPr id="3" name="Segnaposto contenuto 2">
            <a:extLst>
              <a:ext uri="{FF2B5EF4-FFF2-40B4-BE49-F238E27FC236}">
                <a16:creationId xmlns:a16="http://schemas.microsoft.com/office/drawing/2014/main" id="{FB945321-4531-4FB7-9F89-6BC633C53D0B}"/>
              </a:ext>
            </a:extLst>
          </p:cNvPr>
          <p:cNvSpPr>
            <a:spLocks noGrp="1"/>
          </p:cNvSpPr>
          <p:nvPr>
            <p:ph idx="1"/>
          </p:nvPr>
        </p:nvSpPr>
        <p:spPr>
          <a:xfrm>
            <a:off x="1371600" y="1495245"/>
            <a:ext cx="9687464" cy="3581400"/>
          </a:xfrm>
        </p:spPr>
        <p:txBody>
          <a:bodyPr vert="horz" lIns="91440" tIns="45720" rIns="91440" bIns="45720" rtlCol="0" anchor="t">
            <a:normAutofit/>
          </a:bodyPr>
          <a:lstStyle/>
          <a:p>
            <a:pPr marL="342900" indent="-342900" algn="just"/>
            <a:r>
              <a:rPr lang="it-IT" b="1"/>
              <a:t>Custom error pages: </a:t>
            </a:r>
            <a:r>
              <a:rPr lang="it-IT"/>
              <a:t>We have defined 2 </a:t>
            </a:r>
            <a:r>
              <a:rPr lang="it-IT" b="1"/>
              <a:t>error handlers </a:t>
            </a:r>
            <a:r>
              <a:rPr lang="it-IT"/>
              <a:t>for 404 and 500 errors. We will define them in </a:t>
            </a:r>
            <a:r>
              <a:rPr lang="it-IT" b="1"/>
              <a:t>errors.py</a:t>
            </a:r>
          </a:p>
        </p:txBody>
      </p:sp>
      <p:pic>
        <p:nvPicPr>
          <p:cNvPr id="4" name="Immagine 4" descr="Immagine che contiene screenshot, monitor, computer, portatile&#10;&#10;Descrizione generata automaticamente">
            <a:extLst>
              <a:ext uri="{FF2B5EF4-FFF2-40B4-BE49-F238E27FC236}">
                <a16:creationId xmlns:a16="http://schemas.microsoft.com/office/drawing/2014/main" id="{13625C9A-C242-4380-BA44-A8DF9C29F512}"/>
              </a:ext>
            </a:extLst>
          </p:cNvPr>
          <p:cNvPicPr>
            <a:picLocks noChangeAspect="1"/>
          </p:cNvPicPr>
          <p:nvPr/>
        </p:nvPicPr>
        <p:blipFill rotWithShape="1">
          <a:blip r:embed="rId2"/>
          <a:srcRect l="49852" t="14921" r="33702" b="72131"/>
          <a:stretch/>
        </p:blipFill>
        <p:spPr>
          <a:xfrm>
            <a:off x="3492504" y="2801249"/>
            <a:ext cx="5450882" cy="2427973"/>
          </a:xfrm>
          <a:prstGeom prst="rect">
            <a:avLst/>
          </a:prstGeom>
        </p:spPr>
      </p:pic>
    </p:spTree>
    <p:extLst>
      <p:ext uri="{BB962C8B-B14F-4D97-AF65-F5344CB8AC3E}">
        <p14:creationId xmlns:p14="http://schemas.microsoft.com/office/powerpoint/2010/main" val="274970110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2AF5D12-6FD8-4B32-B31A-D922F95DF74E}"/>
              </a:ext>
            </a:extLst>
          </p:cNvPr>
          <p:cNvSpPr>
            <a:spLocks noGrp="1"/>
          </p:cNvSpPr>
          <p:nvPr>
            <p:ph type="title"/>
          </p:nvPr>
        </p:nvSpPr>
        <p:spPr/>
        <p:txBody>
          <a:bodyPr/>
          <a:lstStyle/>
          <a:p>
            <a:r>
              <a:rPr lang="it-IT"/>
              <a:t>Error handling</a:t>
            </a:r>
          </a:p>
        </p:txBody>
      </p:sp>
      <p:sp>
        <p:nvSpPr>
          <p:cNvPr id="3" name="Segnaposto contenuto 2">
            <a:extLst>
              <a:ext uri="{FF2B5EF4-FFF2-40B4-BE49-F238E27FC236}">
                <a16:creationId xmlns:a16="http://schemas.microsoft.com/office/drawing/2014/main" id="{D9CE2EE6-6458-4BFC-BECE-D96F3FA3ABFD}"/>
              </a:ext>
            </a:extLst>
          </p:cNvPr>
          <p:cNvSpPr>
            <a:spLocks noGrp="1"/>
          </p:cNvSpPr>
          <p:nvPr>
            <p:ph idx="1"/>
          </p:nvPr>
        </p:nvSpPr>
        <p:spPr>
          <a:xfrm>
            <a:off x="1371600" y="1639019"/>
            <a:ext cx="9601200" cy="3581400"/>
          </a:xfrm>
        </p:spPr>
        <p:txBody>
          <a:bodyPr vert="horz" lIns="91440" tIns="45720" rIns="91440" bIns="45720" rtlCol="0" anchor="t">
            <a:normAutofit/>
          </a:bodyPr>
          <a:lstStyle/>
          <a:p>
            <a:pPr marL="383540" indent="-383540"/>
            <a:r>
              <a:rPr lang="it-IT" b="1"/>
              <a:t>Logging errors: </a:t>
            </a:r>
            <a:r>
              <a:rPr lang="it-IT"/>
              <a:t>We will record erros by 2 different ways:</a:t>
            </a:r>
          </a:p>
          <a:p>
            <a:pPr lvl="1" indent="-383540"/>
            <a:r>
              <a:rPr lang="it-IT" i="0"/>
              <a:t>Sending errors by mail</a:t>
            </a:r>
          </a:p>
          <a:p>
            <a:pPr lvl="1" indent="-383540"/>
            <a:r>
              <a:rPr lang="it-IT" i="0"/>
              <a:t>Maintain a log file for the server</a:t>
            </a:r>
          </a:p>
          <a:p>
            <a:pPr marL="530860" lvl="1" indent="0">
              <a:buNone/>
            </a:pPr>
            <a:r>
              <a:rPr lang="it-IT" i="0" dirty="0"/>
              <a:t>We will define this in </a:t>
            </a:r>
            <a:r>
              <a:rPr lang="it-IT" b="1" i="0"/>
              <a:t>__Init__.py</a:t>
            </a:r>
            <a:endParaRPr lang="it-IT" i="0" dirty="0"/>
          </a:p>
        </p:txBody>
      </p:sp>
      <p:pic>
        <p:nvPicPr>
          <p:cNvPr id="4" name="Immagine 4" descr="Immagine che contiene screenshot, monitor, computer, sedendo&#10;&#10;Descrizione generata automaticamente">
            <a:extLst>
              <a:ext uri="{FF2B5EF4-FFF2-40B4-BE49-F238E27FC236}">
                <a16:creationId xmlns:a16="http://schemas.microsoft.com/office/drawing/2014/main" id="{5B0FE725-67FC-47D6-9BA8-D20FA08082EC}"/>
              </a:ext>
            </a:extLst>
          </p:cNvPr>
          <p:cNvPicPr>
            <a:picLocks noChangeAspect="1"/>
          </p:cNvPicPr>
          <p:nvPr/>
        </p:nvPicPr>
        <p:blipFill rotWithShape="1">
          <a:blip r:embed="rId2"/>
          <a:srcRect l="49822" t="31111" r="23132" b="44762"/>
          <a:stretch/>
        </p:blipFill>
        <p:spPr>
          <a:xfrm>
            <a:off x="1422164" y="3433854"/>
            <a:ext cx="4974493" cy="2527784"/>
          </a:xfrm>
          <a:prstGeom prst="rect">
            <a:avLst/>
          </a:prstGeom>
        </p:spPr>
      </p:pic>
      <p:pic>
        <p:nvPicPr>
          <p:cNvPr id="6" name="Immagine 4" descr="Immagine che contiene screenshot, monitor, computer, sedendo&#10;&#10;Descrizione generata automaticamente">
            <a:extLst>
              <a:ext uri="{FF2B5EF4-FFF2-40B4-BE49-F238E27FC236}">
                <a16:creationId xmlns:a16="http://schemas.microsoft.com/office/drawing/2014/main" id="{F4DC8E6E-128B-43A9-8E69-CE1AA7181210}"/>
              </a:ext>
            </a:extLst>
          </p:cNvPr>
          <p:cNvPicPr>
            <a:picLocks noChangeAspect="1"/>
          </p:cNvPicPr>
          <p:nvPr/>
        </p:nvPicPr>
        <p:blipFill rotWithShape="1">
          <a:blip r:embed="rId2"/>
          <a:srcRect l="50078" t="54945" r="22848" b="20879"/>
          <a:stretch/>
        </p:blipFill>
        <p:spPr>
          <a:xfrm>
            <a:off x="6579581" y="3434628"/>
            <a:ext cx="4979569" cy="2532908"/>
          </a:xfrm>
          <a:prstGeom prst="rect">
            <a:avLst/>
          </a:prstGeom>
        </p:spPr>
      </p:pic>
    </p:spTree>
    <p:extLst>
      <p:ext uri="{BB962C8B-B14F-4D97-AF65-F5344CB8AC3E}">
        <p14:creationId xmlns:p14="http://schemas.microsoft.com/office/powerpoint/2010/main" val="22131653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A1C739-C1DA-40D1-BCC9-80EDAC883677}"/>
              </a:ext>
            </a:extLst>
          </p:cNvPr>
          <p:cNvSpPr>
            <a:spLocks noGrp="1"/>
          </p:cNvSpPr>
          <p:nvPr>
            <p:ph type="title"/>
          </p:nvPr>
        </p:nvSpPr>
        <p:spPr>
          <a:xfrm>
            <a:off x="1371600" y="685800"/>
            <a:ext cx="9601200" cy="723900"/>
          </a:xfrm>
        </p:spPr>
        <p:txBody>
          <a:bodyPr/>
          <a:lstStyle/>
          <a:p>
            <a:r>
              <a:rPr lang="it-IT"/>
              <a:t>Combining everything</a:t>
            </a:r>
            <a:endParaRPr lang="it-IT" dirty="0"/>
          </a:p>
        </p:txBody>
      </p:sp>
      <p:sp>
        <p:nvSpPr>
          <p:cNvPr id="3" name="Segnaposto contenuto 2">
            <a:extLst>
              <a:ext uri="{FF2B5EF4-FFF2-40B4-BE49-F238E27FC236}">
                <a16:creationId xmlns:a16="http://schemas.microsoft.com/office/drawing/2014/main" id="{BDEC2BD7-AD3F-4CF9-8E53-15B25A806A22}"/>
              </a:ext>
            </a:extLst>
          </p:cNvPr>
          <p:cNvSpPr>
            <a:spLocks noGrp="1"/>
          </p:cNvSpPr>
          <p:nvPr>
            <p:ph idx="1"/>
          </p:nvPr>
        </p:nvSpPr>
        <p:spPr>
          <a:xfrm>
            <a:off x="1371600" y="1524000"/>
            <a:ext cx="9601200" cy="3581400"/>
          </a:xfrm>
        </p:spPr>
        <p:txBody>
          <a:bodyPr vert="horz" lIns="91440" tIns="45720" rIns="91440" bIns="45720" rtlCol="0" anchor="t">
            <a:normAutofit/>
          </a:bodyPr>
          <a:lstStyle/>
          <a:p>
            <a:pPr marL="0" indent="0">
              <a:buNone/>
            </a:pPr>
            <a:r>
              <a:rPr lang="it-IT"/>
              <a:t>We will combine everything using 3 files:</a:t>
            </a:r>
          </a:p>
          <a:p>
            <a:pPr marL="342900" indent="-342900" algn="just"/>
            <a:r>
              <a:rPr lang="it-IT" b="1"/>
              <a:t>__init__.py</a:t>
            </a:r>
            <a:r>
              <a:rPr lang="it-IT"/>
              <a:t>: A required file that makes the app a </a:t>
            </a:r>
            <a:r>
              <a:rPr lang="it-IT" b="1"/>
              <a:t>package </a:t>
            </a:r>
            <a:r>
              <a:rPr lang="it-IT"/>
              <a:t>in Python. It defines the symbols the package exposes to the outside. We have also defined here the log system explained before.</a:t>
            </a:r>
            <a:endParaRPr lang="it-IT" dirty="0"/>
          </a:p>
        </p:txBody>
      </p:sp>
      <p:pic>
        <p:nvPicPr>
          <p:cNvPr id="4" name="Immagine 4" descr="Immagine che contiene screenshot, monitor, computer, portatile&#10;&#10;Descrizione generata automaticamente">
            <a:extLst>
              <a:ext uri="{FF2B5EF4-FFF2-40B4-BE49-F238E27FC236}">
                <a16:creationId xmlns:a16="http://schemas.microsoft.com/office/drawing/2014/main" id="{9780BC11-B674-48D6-B7D3-A966EEEB48CB}"/>
              </a:ext>
            </a:extLst>
          </p:cNvPr>
          <p:cNvPicPr>
            <a:picLocks noChangeAspect="1"/>
          </p:cNvPicPr>
          <p:nvPr/>
        </p:nvPicPr>
        <p:blipFill rotWithShape="1">
          <a:blip r:embed="rId2"/>
          <a:srcRect l="50000" t="26633" r="26124" b="53266"/>
          <a:stretch/>
        </p:blipFill>
        <p:spPr>
          <a:xfrm>
            <a:off x="3136054" y="3146305"/>
            <a:ext cx="6068614" cy="2846748"/>
          </a:xfrm>
          <a:prstGeom prst="rect">
            <a:avLst/>
          </a:prstGeom>
        </p:spPr>
      </p:pic>
    </p:spTree>
    <p:extLst>
      <p:ext uri="{BB962C8B-B14F-4D97-AF65-F5344CB8AC3E}">
        <p14:creationId xmlns:p14="http://schemas.microsoft.com/office/powerpoint/2010/main" val="421697491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4E3D850-4A4B-40C5-ABD3-68213013482C}"/>
              </a:ext>
            </a:extLst>
          </p:cNvPr>
          <p:cNvSpPr>
            <a:spLocks noGrp="1"/>
          </p:cNvSpPr>
          <p:nvPr>
            <p:ph type="title"/>
          </p:nvPr>
        </p:nvSpPr>
        <p:spPr>
          <a:xfrm>
            <a:off x="1371600" y="685800"/>
            <a:ext cx="9601200" cy="738278"/>
          </a:xfrm>
        </p:spPr>
        <p:txBody>
          <a:bodyPr/>
          <a:lstStyle/>
          <a:p>
            <a:r>
              <a:rPr lang="it-IT"/>
              <a:t>Combining everything</a:t>
            </a:r>
          </a:p>
        </p:txBody>
      </p:sp>
      <p:sp>
        <p:nvSpPr>
          <p:cNvPr id="3" name="Segnaposto contenuto 2">
            <a:extLst>
              <a:ext uri="{FF2B5EF4-FFF2-40B4-BE49-F238E27FC236}">
                <a16:creationId xmlns:a16="http://schemas.microsoft.com/office/drawing/2014/main" id="{4753E2E0-9EF2-4B20-9547-3C2A3B6EED03}"/>
              </a:ext>
            </a:extLst>
          </p:cNvPr>
          <p:cNvSpPr>
            <a:spLocks noGrp="1"/>
          </p:cNvSpPr>
          <p:nvPr>
            <p:ph idx="1"/>
          </p:nvPr>
        </p:nvSpPr>
        <p:spPr>
          <a:xfrm>
            <a:off x="1457864" y="1423358"/>
            <a:ext cx="9601200" cy="3581400"/>
          </a:xfrm>
        </p:spPr>
        <p:txBody>
          <a:bodyPr vert="horz" lIns="91440" tIns="45720" rIns="91440" bIns="45720" rtlCol="0" anchor="t">
            <a:normAutofit/>
          </a:bodyPr>
          <a:lstStyle/>
          <a:p>
            <a:pPr marL="383540" indent="-383540"/>
            <a:r>
              <a:rPr lang="it-IT" b="1"/>
              <a:t>Config.py: </a:t>
            </a:r>
            <a:r>
              <a:rPr lang="it-IT"/>
              <a:t>In this file we will define all the variables that we will use all along the server. </a:t>
            </a:r>
            <a:endParaRPr lang="it-IT" dirty="0"/>
          </a:p>
        </p:txBody>
      </p:sp>
      <p:pic>
        <p:nvPicPr>
          <p:cNvPr id="4" name="Immagine 4" descr="Immagine che contiene screenshot, monitor, computer, portatile&#10;&#10;Descrizione generata automaticamente">
            <a:extLst>
              <a:ext uri="{FF2B5EF4-FFF2-40B4-BE49-F238E27FC236}">
                <a16:creationId xmlns:a16="http://schemas.microsoft.com/office/drawing/2014/main" id="{E7EF81DB-8B68-43BC-98DC-012EEFF1691D}"/>
              </a:ext>
            </a:extLst>
          </p:cNvPr>
          <p:cNvPicPr>
            <a:picLocks noChangeAspect="1"/>
          </p:cNvPicPr>
          <p:nvPr/>
        </p:nvPicPr>
        <p:blipFill rotWithShape="1">
          <a:blip r:embed="rId2"/>
          <a:srcRect l="49853" t="21191" r="26791" b="54641"/>
          <a:stretch/>
        </p:blipFill>
        <p:spPr>
          <a:xfrm>
            <a:off x="3406240" y="2499324"/>
            <a:ext cx="5394552" cy="3117395"/>
          </a:xfrm>
          <a:prstGeom prst="rect">
            <a:avLst/>
          </a:prstGeom>
        </p:spPr>
      </p:pic>
    </p:spTree>
    <p:extLst>
      <p:ext uri="{BB962C8B-B14F-4D97-AF65-F5344CB8AC3E}">
        <p14:creationId xmlns:p14="http://schemas.microsoft.com/office/powerpoint/2010/main" val="110781193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3E441B-FBD9-4091-A845-E3DF7F041ECD}"/>
              </a:ext>
            </a:extLst>
          </p:cNvPr>
          <p:cNvSpPr>
            <a:spLocks noGrp="1"/>
          </p:cNvSpPr>
          <p:nvPr>
            <p:ph type="title"/>
          </p:nvPr>
        </p:nvSpPr>
        <p:spPr/>
        <p:txBody>
          <a:bodyPr/>
          <a:lstStyle/>
          <a:p>
            <a:r>
              <a:rPr lang="it-IT"/>
              <a:t>Combining everything</a:t>
            </a:r>
          </a:p>
        </p:txBody>
      </p:sp>
      <p:sp>
        <p:nvSpPr>
          <p:cNvPr id="3" name="Segnaposto contenuto 2">
            <a:extLst>
              <a:ext uri="{FF2B5EF4-FFF2-40B4-BE49-F238E27FC236}">
                <a16:creationId xmlns:a16="http://schemas.microsoft.com/office/drawing/2014/main" id="{F9FF6469-3B48-4705-89AB-B2FE54EDC747}"/>
              </a:ext>
            </a:extLst>
          </p:cNvPr>
          <p:cNvSpPr>
            <a:spLocks noGrp="1"/>
          </p:cNvSpPr>
          <p:nvPr>
            <p:ph idx="1"/>
          </p:nvPr>
        </p:nvSpPr>
        <p:spPr>
          <a:xfrm>
            <a:off x="1371600" y="1538377"/>
            <a:ext cx="9601200" cy="3581400"/>
          </a:xfrm>
        </p:spPr>
        <p:txBody>
          <a:bodyPr vert="horz" lIns="91440" tIns="45720" rIns="91440" bIns="45720" rtlCol="0" anchor="t">
            <a:normAutofit/>
          </a:bodyPr>
          <a:lstStyle/>
          <a:p>
            <a:pPr marL="383540" indent="-383540"/>
            <a:r>
              <a:rPr lang="it-IT" b="1"/>
              <a:t>RestImgAPI.py: </a:t>
            </a:r>
            <a:r>
              <a:rPr lang="it-IT"/>
              <a:t>This is a Python script that defines the Flask application instance.</a:t>
            </a:r>
          </a:p>
          <a:p>
            <a:pPr marL="383540" indent="-383540"/>
            <a:endParaRPr lang="it-IT" dirty="0"/>
          </a:p>
        </p:txBody>
      </p:sp>
      <p:pic>
        <p:nvPicPr>
          <p:cNvPr id="4" name="Immagine 4" descr="Immagine che contiene screenshot, monitor, computer, portatile&#10;&#10;Descrizione generata automaticamente">
            <a:extLst>
              <a:ext uri="{FF2B5EF4-FFF2-40B4-BE49-F238E27FC236}">
                <a16:creationId xmlns:a16="http://schemas.microsoft.com/office/drawing/2014/main" id="{1A8F4489-8651-4F88-BDA1-CB4C9A4CB132}"/>
              </a:ext>
            </a:extLst>
          </p:cNvPr>
          <p:cNvPicPr>
            <a:picLocks noChangeAspect="1"/>
          </p:cNvPicPr>
          <p:nvPr/>
        </p:nvPicPr>
        <p:blipFill rotWithShape="1">
          <a:blip r:embed="rId2"/>
          <a:srcRect l="50076" t="10705" r="31228" b="78206"/>
          <a:stretch/>
        </p:blipFill>
        <p:spPr>
          <a:xfrm>
            <a:off x="3516702" y="2791977"/>
            <a:ext cx="5321079" cy="1778092"/>
          </a:xfrm>
          <a:prstGeom prst="rect">
            <a:avLst/>
          </a:prstGeom>
        </p:spPr>
      </p:pic>
    </p:spTree>
    <p:extLst>
      <p:ext uri="{BB962C8B-B14F-4D97-AF65-F5344CB8AC3E}">
        <p14:creationId xmlns:p14="http://schemas.microsoft.com/office/powerpoint/2010/main" val="22483927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222936F-75BB-4CC6-8D7A-CB91AD552F81}"/>
              </a:ext>
            </a:extLst>
          </p:cNvPr>
          <p:cNvSpPr>
            <a:spLocks noGrp="1"/>
          </p:cNvSpPr>
          <p:nvPr>
            <p:ph type="title"/>
          </p:nvPr>
        </p:nvSpPr>
        <p:spPr/>
        <p:txBody>
          <a:bodyPr/>
          <a:lstStyle/>
          <a:p>
            <a:r>
              <a:rPr lang="it-IT"/>
              <a:t>Data model</a:t>
            </a:r>
          </a:p>
        </p:txBody>
      </p:sp>
      <p:sp>
        <p:nvSpPr>
          <p:cNvPr id="3" name="Segnaposto contenuto 2">
            <a:extLst>
              <a:ext uri="{FF2B5EF4-FFF2-40B4-BE49-F238E27FC236}">
                <a16:creationId xmlns:a16="http://schemas.microsoft.com/office/drawing/2014/main" id="{867162A6-ACB4-44F7-B9B3-AE179130203A}"/>
              </a:ext>
            </a:extLst>
          </p:cNvPr>
          <p:cNvSpPr>
            <a:spLocks noGrp="1"/>
          </p:cNvSpPr>
          <p:nvPr>
            <p:ph idx="1"/>
          </p:nvPr>
        </p:nvSpPr>
        <p:spPr>
          <a:xfrm>
            <a:off x="1371600" y="2286000"/>
            <a:ext cx="9601200" cy="4142116"/>
          </a:xfrm>
        </p:spPr>
        <p:txBody>
          <a:bodyPr vert="horz" lIns="91440" tIns="45720" rIns="91440" bIns="45720" rtlCol="0" anchor="t">
            <a:normAutofit/>
          </a:bodyPr>
          <a:lstStyle/>
          <a:p>
            <a:pPr marL="0" indent="0">
              <a:buNone/>
            </a:pPr>
            <a:r>
              <a:rPr lang="it-IT"/>
              <a:t>We will use to store the data a SQLite database, using 2 extensions for Flask:</a:t>
            </a:r>
          </a:p>
          <a:p>
            <a:pPr marL="383540" indent="-383540"/>
            <a:r>
              <a:rPr lang="it-IT" b="1">
                <a:ea typeface="+mn-lt"/>
                <a:cs typeface="+mn-lt"/>
              </a:rPr>
              <a:t>Flask-SQLAlchemy</a:t>
            </a:r>
            <a:r>
              <a:rPr lang="it-IT">
                <a:ea typeface="+mn-lt"/>
                <a:cs typeface="+mn-lt"/>
              </a:rPr>
              <a:t>: Helps us to manage SQLite databases.</a:t>
            </a:r>
          </a:p>
          <a:p>
            <a:pPr marL="383540" indent="-383540"/>
            <a:r>
              <a:rPr lang="it-IT" b="1"/>
              <a:t>Flask-MIgrate: </a:t>
            </a:r>
            <a:r>
              <a:rPr lang="it-IT"/>
              <a:t>It provides us the opportunity to save all versions of our database (migrations).</a:t>
            </a:r>
          </a:p>
          <a:p>
            <a:pPr marL="0" indent="0">
              <a:buNone/>
            </a:pPr>
            <a:r>
              <a:rPr lang="it-IT" dirty="0">
                <a:ea typeface="+mn-lt"/>
                <a:cs typeface="+mn-lt"/>
              </a:rPr>
              <a:t>The data that will be stored in the database will be represented by a collection of classes, called </a:t>
            </a:r>
            <a:r>
              <a:rPr lang="it-IT" b="1" i="1" dirty="0">
                <a:ea typeface="+mn-lt"/>
                <a:cs typeface="+mn-lt"/>
              </a:rPr>
              <a:t>database models</a:t>
            </a:r>
            <a:r>
              <a:rPr lang="it-IT" b="1" dirty="0">
                <a:ea typeface="+mn-lt"/>
                <a:cs typeface="+mn-lt"/>
              </a:rPr>
              <a:t>. </a:t>
            </a:r>
            <a:r>
              <a:rPr lang="it-IT" dirty="0">
                <a:ea typeface="+mn-lt"/>
                <a:cs typeface="+mn-lt"/>
              </a:rPr>
              <a:t>We will define them in </a:t>
            </a:r>
            <a:r>
              <a:rPr lang="it-IT" b="1">
                <a:ea typeface="+mn-lt"/>
                <a:cs typeface="+mn-lt"/>
              </a:rPr>
              <a:t>models.py.</a:t>
            </a:r>
          </a:p>
          <a:p>
            <a:pPr marL="0" indent="0">
              <a:buNone/>
            </a:pPr>
            <a:r>
              <a:rPr lang="it-IT">
                <a:ea typeface="+mn-lt"/>
                <a:cs typeface="+mn-lt"/>
              </a:rPr>
              <a:t>In the database models we find 2 main classes:</a:t>
            </a:r>
            <a:endParaRPr lang="en-US">
              <a:ea typeface="+mn-lt"/>
              <a:cs typeface="+mn-lt"/>
            </a:endParaRPr>
          </a:p>
          <a:p>
            <a:pPr marL="383540" indent="-383540">
              <a:buFont typeface="Franklin Gothic Book"/>
              <a:buChar char="■"/>
            </a:pPr>
            <a:r>
              <a:rPr lang="it-IT" b="1">
                <a:ea typeface="+mn-lt"/>
                <a:cs typeface="+mn-lt"/>
              </a:rPr>
              <a:t>User</a:t>
            </a:r>
            <a:endParaRPr lang="en-US">
              <a:ea typeface="+mn-lt"/>
              <a:cs typeface="+mn-lt"/>
            </a:endParaRPr>
          </a:p>
          <a:p>
            <a:pPr marL="383540" indent="-383540">
              <a:buFont typeface="Franklin Gothic Book"/>
              <a:buChar char="■"/>
            </a:pPr>
            <a:r>
              <a:rPr lang="it-IT" b="1">
                <a:ea typeface="+mn-lt"/>
                <a:cs typeface="+mn-lt"/>
              </a:rPr>
              <a:t>Post</a:t>
            </a:r>
          </a:p>
          <a:p>
            <a:pPr marL="0" indent="0">
              <a:buNone/>
            </a:pPr>
            <a:r>
              <a:rPr lang="it-IT"/>
              <a:t>They will be stored in </a:t>
            </a:r>
            <a:r>
              <a:rPr lang="it-IT" b="1"/>
              <a:t>app.db</a:t>
            </a:r>
            <a:endParaRPr lang="it-IT" b="1" dirty="0"/>
          </a:p>
        </p:txBody>
      </p:sp>
    </p:spTree>
    <p:extLst>
      <p:ext uri="{BB962C8B-B14F-4D97-AF65-F5344CB8AC3E}">
        <p14:creationId xmlns:p14="http://schemas.microsoft.com/office/powerpoint/2010/main" val="33764247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AAE7CD-91A7-4541-A6D5-4A39C23CF7C3}"/>
              </a:ext>
            </a:extLst>
          </p:cNvPr>
          <p:cNvSpPr>
            <a:spLocks noGrp="1"/>
          </p:cNvSpPr>
          <p:nvPr>
            <p:ph type="title"/>
          </p:nvPr>
        </p:nvSpPr>
        <p:spPr>
          <a:xfrm>
            <a:off x="1371600" y="527649"/>
            <a:ext cx="9601200" cy="1485900"/>
          </a:xfrm>
        </p:spPr>
        <p:txBody>
          <a:bodyPr/>
          <a:lstStyle/>
          <a:p>
            <a:r>
              <a:rPr lang="it-IT"/>
              <a:t>Deployment on Heroku</a:t>
            </a:r>
          </a:p>
        </p:txBody>
      </p:sp>
      <p:sp>
        <p:nvSpPr>
          <p:cNvPr id="3" name="Segnaposto contenuto 2">
            <a:extLst>
              <a:ext uri="{FF2B5EF4-FFF2-40B4-BE49-F238E27FC236}">
                <a16:creationId xmlns:a16="http://schemas.microsoft.com/office/drawing/2014/main" id="{D3059394-75BA-4ABA-B970-FC525F3CD3F0}"/>
              </a:ext>
            </a:extLst>
          </p:cNvPr>
          <p:cNvSpPr>
            <a:spLocks noGrp="1"/>
          </p:cNvSpPr>
          <p:nvPr>
            <p:ph idx="1"/>
          </p:nvPr>
        </p:nvSpPr>
        <p:spPr>
          <a:xfrm>
            <a:off x="1371600" y="1265208"/>
            <a:ext cx="9601200" cy="5594227"/>
          </a:xfrm>
        </p:spPr>
        <p:txBody>
          <a:bodyPr vert="horz" lIns="91440" tIns="45720" rIns="91440" bIns="45720" rtlCol="0" anchor="t">
            <a:normAutofit/>
          </a:bodyPr>
          <a:lstStyle/>
          <a:p>
            <a:pPr marL="0" indent="0" algn="just">
              <a:buNone/>
            </a:pPr>
            <a:r>
              <a:rPr lang="it-IT" dirty="0"/>
              <a:t>To deploy our server we have used </a:t>
            </a:r>
            <a:r>
              <a:rPr lang="it-IT" b="1" dirty="0"/>
              <a:t>Heroku</a:t>
            </a:r>
            <a:r>
              <a:rPr lang="it-IT" dirty="0"/>
              <a:t>, </a:t>
            </a:r>
            <a:r>
              <a:rPr lang="it-IT" dirty="0">
                <a:ea typeface="+mn-lt"/>
                <a:cs typeface="+mn-lt"/>
              </a:rPr>
              <a:t>a third-party </a:t>
            </a:r>
            <a:r>
              <a:rPr lang="it-IT" i="1" dirty="0">
                <a:ea typeface="+mn-lt"/>
                <a:cs typeface="+mn-lt"/>
              </a:rPr>
              <a:t>cloud</a:t>
            </a:r>
            <a:r>
              <a:rPr lang="it-IT" dirty="0">
                <a:ea typeface="+mn-lt"/>
                <a:cs typeface="+mn-lt"/>
              </a:rPr>
              <a:t> hosting provider. Deploying a web application to Heroku is done through the git version control tool, so we just need to add our application to a git repository. To deploy correctly our </a:t>
            </a:r>
            <a:r>
              <a:rPr lang="it-IT">
                <a:ea typeface="+mn-lt"/>
                <a:cs typeface="+mn-lt"/>
              </a:rPr>
              <a:t>service we will need 2 files:</a:t>
            </a:r>
          </a:p>
          <a:p>
            <a:pPr marL="342900" indent="-342900" algn="just"/>
            <a:r>
              <a:rPr lang="it-IT"/>
              <a:t>A </a:t>
            </a:r>
            <a:r>
              <a:rPr lang="it-IT" b="1"/>
              <a:t>procfile: </a:t>
            </a:r>
            <a:r>
              <a:rPr lang="it-IT"/>
              <a:t>It contains instructions on how to start the application. We will just need to add this line:</a:t>
            </a:r>
            <a:endParaRPr lang="it-IT" dirty="0"/>
          </a:p>
          <a:p>
            <a:pPr marL="0" indent="0" algn="just">
              <a:buNone/>
            </a:pPr>
            <a:r>
              <a:rPr lang="it-IT" b="1">
                <a:ea typeface="+mn-lt"/>
                <a:cs typeface="+mn-lt"/>
              </a:rPr>
              <a:t>web: flask db upgrade; gunicorn restImgAPI:app</a:t>
            </a:r>
            <a:endParaRPr lang="it-IT" b="1"/>
          </a:p>
          <a:p>
            <a:pPr marL="0" indent="0" algn="just">
              <a:buNone/>
            </a:pPr>
            <a:r>
              <a:rPr lang="it-IT"/>
              <a:t>First we start the database migration and we start the server using </a:t>
            </a:r>
            <a:r>
              <a:rPr lang="it-IT" b="1"/>
              <a:t>gunicorn</a:t>
            </a:r>
            <a:endParaRPr lang="it-IT" b="1" dirty="0"/>
          </a:p>
          <a:p>
            <a:pPr marL="342900" indent="-342900" algn="just"/>
            <a:r>
              <a:rPr lang="it-IT"/>
              <a:t>A </a:t>
            </a:r>
            <a:r>
              <a:rPr lang="it-IT" b="1"/>
              <a:t>requirements.txt: </a:t>
            </a:r>
            <a:r>
              <a:rPr lang="it-IT"/>
              <a:t>A </a:t>
            </a:r>
            <a:r>
              <a:rPr lang="it-IT">
                <a:ea typeface="+mn-lt"/>
                <a:cs typeface="+mn-lt"/>
              </a:rPr>
              <a:t>file that lists all the module dependencies that need to be installed (such as wtf-forms, flask-mail...)</a:t>
            </a:r>
            <a:endParaRPr lang="it-IT" b="1" dirty="0"/>
          </a:p>
          <a:p>
            <a:pPr marL="0" indent="0" algn="just">
              <a:buNone/>
            </a:pPr>
            <a:r>
              <a:rPr lang="it-IT" dirty="0"/>
              <a:t>Having this 2 documents we will be able to deploy our server without any problem. But </a:t>
            </a:r>
            <a:r>
              <a:rPr lang="it-IT"/>
              <a:t>we can have some issues:</a:t>
            </a:r>
            <a:endParaRPr lang="it-IT" dirty="0"/>
          </a:p>
          <a:p>
            <a:pPr marL="342900" indent="-342900" algn="just"/>
            <a:r>
              <a:rPr lang="it-IT" b="1"/>
              <a:t>Permanent database </a:t>
            </a:r>
            <a:r>
              <a:rPr lang="it-IT"/>
              <a:t>-&gt; Solved using a free add-on Heroku provides</a:t>
            </a:r>
            <a:endParaRPr lang="it-IT" dirty="0"/>
          </a:p>
          <a:p>
            <a:pPr marL="342900" indent="-342900" algn="just"/>
            <a:r>
              <a:rPr lang="it-IT" b="1"/>
              <a:t>A storage space for the images </a:t>
            </a:r>
            <a:r>
              <a:rPr lang="it-IT"/>
              <a:t>-&gt; Heroku has an ephemeral file system (for storing them online we will have to pay!)</a:t>
            </a:r>
            <a:endParaRPr lang="it-IT" dirty="0"/>
          </a:p>
          <a:p>
            <a:pPr marL="0" indent="0" algn="just">
              <a:buNone/>
            </a:pPr>
            <a:endParaRPr lang="it-IT" dirty="0"/>
          </a:p>
          <a:p>
            <a:pPr marL="342900" indent="-342900" algn="just"/>
            <a:endParaRPr lang="it-IT" dirty="0"/>
          </a:p>
        </p:txBody>
      </p:sp>
    </p:spTree>
    <p:extLst>
      <p:ext uri="{BB962C8B-B14F-4D97-AF65-F5344CB8AC3E}">
        <p14:creationId xmlns:p14="http://schemas.microsoft.com/office/powerpoint/2010/main" val="25721009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DE514836-235E-4DCA-982E-E0B461AB15DA}"/>
              </a:ext>
            </a:extLst>
          </p:cNvPr>
          <p:cNvSpPr>
            <a:spLocks noGrp="1"/>
          </p:cNvSpPr>
          <p:nvPr>
            <p:ph type="title"/>
          </p:nvPr>
        </p:nvSpPr>
        <p:spPr>
          <a:xfrm>
            <a:off x="1371600" y="340743"/>
            <a:ext cx="9601200" cy="1485900"/>
          </a:xfrm>
        </p:spPr>
        <p:txBody>
          <a:bodyPr/>
          <a:lstStyle/>
          <a:p>
            <a:r>
              <a:rPr lang="it-IT"/>
              <a:t>User parameters</a:t>
            </a:r>
          </a:p>
        </p:txBody>
      </p:sp>
      <p:pic>
        <p:nvPicPr>
          <p:cNvPr id="4" name="Immagine 4" descr="Immagine che contiene testo, sedendo, tavolo, schermo&#10;&#10;Descrizione generata automaticamente">
            <a:extLst>
              <a:ext uri="{FF2B5EF4-FFF2-40B4-BE49-F238E27FC236}">
                <a16:creationId xmlns:a16="http://schemas.microsoft.com/office/drawing/2014/main" id="{596B108C-DE9D-47BA-A1C0-82F5F3100288}"/>
              </a:ext>
            </a:extLst>
          </p:cNvPr>
          <p:cNvPicPr>
            <a:picLocks noGrp="1" noChangeAspect="1"/>
          </p:cNvPicPr>
          <p:nvPr>
            <p:ph idx="1"/>
          </p:nvPr>
        </p:nvPicPr>
        <p:blipFill>
          <a:blip r:embed="rId2"/>
          <a:stretch>
            <a:fillRect/>
          </a:stretch>
        </p:blipFill>
        <p:spPr>
          <a:xfrm>
            <a:off x="1874807" y="2775190"/>
            <a:ext cx="8609162" cy="3710077"/>
          </a:xfrm>
        </p:spPr>
      </p:pic>
      <p:pic>
        <p:nvPicPr>
          <p:cNvPr id="5" name="Immagine 5" descr="Immagine che contiene monitor, schermo, arancia, sedendo&#10;&#10;Descrizione generata automaticamente">
            <a:extLst>
              <a:ext uri="{FF2B5EF4-FFF2-40B4-BE49-F238E27FC236}">
                <a16:creationId xmlns:a16="http://schemas.microsoft.com/office/drawing/2014/main" id="{162730EB-7FDC-49A2-B176-69D2865A8DFA}"/>
              </a:ext>
            </a:extLst>
          </p:cNvPr>
          <p:cNvPicPr>
            <a:picLocks noChangeAspect="1"/>
          </p:cNvPicPr>
          <p:nvPr/>
        </p:nvPicPr>
        <p:blipFill>
          <a:blip r:embed="rId3"/>
          <a:stretch>
            <a:fillRect/>
          </a:stretch>
        </p:blipFill>
        <p:spPr>
          <a:xfrm>
            <a:off x="1877683" y="1487270"/>
            <a:ext cx="8623539" cy="1209271"/>
          </a:xfrm>
          <a:prstGeom prst="rect">
            <a:avLst/>
          </a:prstGeom>
        </p:spPr>
      </p:pic>
    </p:spTree>
    <p:extLst>
      <p:ext uri="{BB962C8B-B14F-4D97-AF65-F5344CB8AC3E}">
        <p14:creationId xmlns:p14="http://schemas.microsoft.com/office/powerpoint/2010/main" val="22025244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9FE157A-7C42-4B58-8DF4-B5D12C87BB68}"/>
              </a:ext>
            </a:extLst>
          </p:cNvPr>
          <p:cNvSpPr>
            <a:spLocks noGrp="1"/>
          </p:cNvSpPr>
          <p:nvPr>
            <p:ph type="title"/>
          </p:nvPr>
        </p:nvSpPr>
        <p:spPr>
          <a:xfrm>
            <a:off x="1371600" y="685800"/>
            <a:ext cx="9601200" cy="781050"/>
          </a:xfrm>
        </p:spPr>
        <p:txBody>
          <a:bodyPr/>
          <a:lstStyle/>
          <a:p>
            <a:r>
              <a:rPr lang="it-IT"/>
              <a:t>User functions</a:t>
            </a:r>
          </a:p>
        </p:txBody>
      </p:sp>
      <p:sp>
        <p:nvSpPr>
          <p:cNvPr id="3" name="Segnaposto contenuto 2">
            <a:extLst>
              <a:ext uri="{FF2B5EF4-FFF2-40B4-BE49-F238E27FC236}">
                <a16:creationId xmlns:a16="http://schemas.microsoft.com/office/drawing/2014/main" id="{03879540-301A-4909-BE0D-B16C697D976D}"/>
              </a:ext>
            </a:extLst>
          </p:cNvPr>
          <p:cNvSpPr>
            <a:spLocks noGrp="1"/>
          </p:cNvSpPr>
          <p:nvPr>
            <p:ph idx="1"/>
          </p:nvPr>
        </p:nvSpPr>
        <p:spPr>
          <a:xfrm>
            <a:off x="1371600" y="1495425"/>
            <a:ext cx="9601200" cy="3581400"/>
          </a:xfrm>
        </p:spPr>
        <p:txBody>
          <a:bodyPr vert="horz" lIns="91440" tIns="45720" rIns="91440" bIns="45720" rtlCol="0" anchor="t">
            <a:normAutofit/>
          </a:bodyPr>
          <a:lstStyle/>
          <a:p>
            <a:pPr marL="383540" indent="-383540"/>
            <a:r>
              <a:rPr lang="it-IT" b="1"/>
              <a:t>Password functions: </a:t>
            </a:r>
            <a:r>
              <a:rPr lang="it-IT"/>
              <a:t>We will use 2 functions from the </a:t>
            </a:r>
            <a:r>
              <a:rPr lang="it-IT" b="1"/>
              <a:t>werkzeug </a:t>
            </a:r>
            <a:r>
              <a:rPr lang="it-IT"/>
              <a:t>module:</a:t>
            </a:r>
          </a:p>
          <a:p>
            <a:pPr lvl="1" indent="-383540"/>
            <a:r>
              <a:rPr lang="it-IT" i="0"/>
              <a:t>Generate_password_hash</a:t>
            </a:r>
          </a:p>
          <a:p>
            <a:pPr lvl="1" indent="-383540"/>
            <a:r>
              <a:rPr lang="it-IT" i="0"/>
              <a:t>Check_password_hash</a:t>
            </a:r>
          </a:p>
          <a:p>
            <a:pPr marL="530860" lvl="1" indent="0">
              <a:buNone/>
            </a:pPr>
            <a:endParaRPr lang="it-IT" i="0" dirty="0"/>
          </a:p>
          <a:p>
            <a:pPr lvl="1" indent="-383540">
              <a:buNone/>
            </a:pPr>
            <a:endParaRPr lang="it-IT" b="1" i="0" dirty="0"/>
          </a:p>
        </p:txBody>
      </p:sp>
      <p:pic>
        <p:nvPicPr>
          <p:cNvPr id="5" name="Immagine 5" descr="Immagine che contiene screenshot, monitor, computer, schermo&#10;&#10;Descrizione generata automaticamente">
            <a:extLst>
              <a:ext uri="{FF2B5EF4-FFF2-40B4-BE49-F238E27FC236}">
                <a16:creationId xmlns:a16="http://schemas.microsoft.com/office/drawing/2014/main" id="{D5C6EE46-9D6F-4918-9C91-EFDAD9F4EF35}"/>
              </a:ext>
            </a:extLst>
          </p:cNvPr>
          <p:cNvPicPr>
            <a:picLocks noChangeAspect="1"/>
          </p:cNvPicPr>
          <p:nvPr/>
        </p:nvPicPr>
        <p:blipFill rotWithShape="1">
          <a:blip r:embed="rId2"/>
          <a:srcRect l="50688" t="14889" r="24155" b="76000"/>
          <a:stretch/>
        </p:blipFill>
        <p:spPr>
          <a:xfrm>
            <a:off x="2145641" y="3039014"/>
            <a:ext cx="8220307" cy="1675614"/>
          </a:xfrm>
          <a:prstGeom prst="rect">
            <a:avLst/>
          </a:prstGeom>
        </p:spPr>
      </p:pic>
    </p:spTree>
    <p:extLst>
      <p:ext uri="{BB962C8B-B14F-4D97-AF65-F5344CB8AC3E}">
        <p14:creationId xmlns:p14="http://schemas.microsoft.com/office/powerpoint/2010/main" val="667418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603C875-4887-4A26-8947-9F093C1C990D}"/>
              </a:ext>
            </a:extLst>
          </p:cNvPr>
          <p:cNvSpPr>
            <a:spLocks noGrp="1"/>
          </p:cNvSpPr>
          <p:nvPr>
            <p:ph type="title"/>
          </p:nvPr>
        </p:nvSpPr>
        <p:spPr>
          <a:xfrm>
            <a:off x="1371600" y="685800"/>
            <a:ext cx="9601200" cy="853297"/>
          </a:xfrm>
        </p:spPr>
        <p:txBody>
          <a:bodyPr/>
          <a:lstStyle/>
          <a:p>
            <a:r>
              <a:rPr lang="it-IT"/>
              <a:t>User functions</a:t>
            </a:r>
          </a:p>
        </p:txBody>
      </p:sp>
      <p:sp>
        <p:nvSpPr>
          <p:cNvPr id="3" name="Segnaposto contenuto 2">
            <a:extLst>
              <a:ext uri="{FF2B5EF4-FFF2-40B4-BE49-F238E27FC236}">
                <a16:creationId xmlns:a16="http://schemas.microsoft.com/office/drawing/2014/main" id="{AB65DE6B-30BC-4935-8636-78F659449E84}"/>
              </a:ext>
            </a:extLst>
          </p:cNvPr>
          <p:cNvSpPr>
            <a:spLocks noGrp="1"/>
          </p:cNvSpPr>
          <p:nvPr>
            <p:ph idx="1"/>
          </p:nvPr>
        </p:nvSpPr>
        <p:spPr>
          <a:xfrm>
            <a:off x="1371600" y="1710906"/>
            <a:ext cx="9601200" cy="3581400"/>
          </a:xfrm>
        </p:spPr>
        <p:txBody>
          <a:bodyPr vert="horz" lIns="91440" tIns="45720" rIns="91440" bIns="45720" rtlCol="0" anchor="t">
            <a:normAutofit/>
          </a:bodyPr>
          <a:lstStyle/>
          <a:p>
            <a:pPr marL="383540" indent="-383540"/>
            <a:r>
              <a:rPr lang="it-IT" b="1"/>
              <a:t>Avatar function: </a:t>
            </a:r>
            <a:r>
              <a:rPr lang="it-IT"/>
              <a:t>This function returns a random image based on the email address using the </a:t>
            </a:r>
            <a:r>
              <a:rPr lang="it-IT" b="1"/>
              <a:t>md5 </a:t>
            </a:r>
            <a:r>
              <a:rPr lang="it-IT"/>
              <a:t>module:</a:t>
            </a:r>
            <a:endParaRPr lang="it-IT" dirty="0"/>
          </a:p>
          <a:p>
            <a:pPr marL="0" indent="0">
              <a:buNone/>
            </a:pPr>
            <a:endParaRPr lang="it-IT" dirty="0"/>
          </a:p>
        </p:txBody>
      </p:sp>
      <p:pic>
        <p:nvPicPr>
          <p:cNvPr id="4" name="Immagine 4" descr="Immagine che contiene screenshot, monitor, computer, schermo&#10;&#10;Descrizione generata automaticamente">
            <a:extLst>
              <a:ext uri="{FF2B5EF4-FFF2-40B4-BE49-F238E27FC236}">
                <a16:creationId xmlns:a16="http://schemas.microsoft.com/office/drawing/2014/main" id="{E35520BD-D430-4FD5-93AE-FDF1132E249B}"/>
              </a:ext>
            </a:extLst>
          </p:cNvPr>
          <p:cNvPicPr>
            <a:picLocks noChangeAspect="1"/>
          </p:cNvPicPr>
          <p:nvPr/>
        </p:nvPicPr>
        <p:blipFill rotWithShape="1">
          <a:blip r:embed="rId2"/>
          <a:srcRect l="50681" t="23301" r="20163" b="69417"/>
          <a:stretch/>
        </p:blipFill>
        <p:spPr>
          <a:xfrm>
            <a:off x="1604513" y="2858758"/>
            <a:ext cx="10312984" cy="1452277"/>
          </a:xfrm>
          <a:prstGeom prst="rect">
            <a:avLst/>
          </a:prstGeom>
        </p:spPr>
      </p:pic>
    </p:spTree>
    <p:extLst>
      <p:ext uri="{BB962C8B-B14F-4D97-AF65-F5344CB8AC3E}">
        <p14:creationId xmlns:p14="http://schemas.microsoft.com/office/powerpoint/2010/main" val="2964017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5D7BA59-BA0A-4A95-8F26-79863BDB626C}"/>
              </a:ext>
            </a:extLst>
          </p:cNvPr>
          <p:cNvSpPr>
            <a:spLocks noGrp="1"/>
          </p:cNvSpPr>
          <p:nvPr>
            <p:ph type="title"/>
          </p:nvPr>
        </p:nvSpPr>
        <p:spPr>
          <a:xfrm>
            <a:off x="1371600" y="685800"/>
            <a:ext cx="9601200" cy="925184"/>
          </a:xfrm>
        </p:spPr>
        <p:txBody>
          <a:bodyPr/>
          <a:lstStyle/>
          <a:p>
            <a:r>
              <a:rPr lang="it-IT"/>
              <a:t>User functions</a:t>
            </a:r>
          </a:p>
        </p:txBody>
      </p:sp>
      <p:sp>
        <p:nvSpPr>
          <p:cNvPr id="3" name="Segnaposto contenuto 2">
            <a:extLst>
              <a:ext uri="{FF2B5EF4-FFF2-40B4-BE49-F238E27FC236}">
                <a16:creationId xmlns:a16="http://schemas.microsoft.com/office/drawing/2014/main" id="{255D3CA0-062A-4F1E-A763-BA42B82BEF9F}"/>
              </a:ext>
            </a:extLst>
          </p:cNvPr>
          <p:cNvSpPr>
            <a:spLocks noGrp="1"/>
          </p:cNvSpPr>
          <p:nvPr>
            <p:ph idx="1"/>
          </p:nvPr>
        </p:nvSpPr>
        <p:spPr>
          <a:xfrm>
            <a:off x="1371600" y="1639019"/>
            <a:ext cx="9601200" cy="3581400"/>
          </a:xfrm>
        </p:spPr>
        <p:txBody>
          <a:bodyPr vert="horz" lIns="91440" tIns="45720" rIns="91440" bIns="45720" rtlCol="0" anchor="t">
            <a:normAutofit/>
          </a:bodyPr>
          <a:lstStyle/>
          <a:p>
            <a:pPr marL="383540" indent="-383540"/>
            <a:r>
              <a:rPr lang="it-IT" b="1"/>
              <a:t>Follow functions: </a:t>
            </a:r>
            <a:r>
              <a:rPr lang="it-IT"/>
              <a:t>We can find 4 different functions defined for different tasks:</a:t>
            </a:r>
          </a:p>
          <a:p>
            <a:pPr lvl="1" indent="-383540"/>
            <a:r>
              <a:rPr lang="it-IT" i="0"/>
              <a:t>Is_following</a:t>
            </a:r>
            <a:endParaRPr lang="it-IT" i="0" dirty="0"/>
          </a:p>
          <a:p>
            <a:pPr lvl="1" indent="-383540"/>
            <a:r>
              <a:rPr lang="it-IT" i="0"/>
              <a:t>Follow</a:t>
            </a:r>
            <a:endParaRPr lang="it-IT" i="0" dirty="0"/>
          </a:p>
          <a:p>
            <a:pPr lvl="1" indent="-383540"/>
            <a:r>
              <a:rPr lang="it-IT" i="0"/>
              <a:t>Unfollow</a:t>
            </a:r>
            <a:endParaRPr lang="it-IT" i="0" dirty="0"/>
          </a:p>
          <a:p>
            <a:pPr lvl="1" indent="-383540"/>
            <a:r>
              <a:rPr lang="it-IT" i="0"/>
              <a:t>Followed_posts</a:t>
            </a:r>
            <a:endParaRPr lang="it-IT" i="0" dirty="0"/>
          </a:p>
          <a:p>
            <a:pPr marL="530860" lvl="1" indent="0">
              <a:buNone/>
            </a:pPr>
            <a:endParaRPr lang="it-IT" i="0" dirty="0"/>
          </a:p>
          <a:p>
            <a:pPr lvl="1" indent="-383540"/>
            <a:endParaRPr lang="it-IT" i="0" dirty="0"/>
          </a:p>
        </p:txBody>
      </p:sp>
      <p:pic>
        <p:nvPicPr>
          <p:cNvPr id="4" name="Immagine 4" descr="Immagine che contiene screenshot, monitor, computer, schermo&#10;&#10;Descrizione generata automaticamente">
            <a:extLst>
              <a:ext uri="{FF2B5EF4-FFF2-40B4-BE49-F238E27FC236}">
                <a16:creationId xmlns:a16="http://schemas.microsoft.com/office/drawing/2014/main" id="{8AF6403F-D402-4DDB-BCC0-3EF63766A07B}"/>
              </a:ext>
            </a:extLst>
          </p:cNvPr>
          <p:cNvPicPr>
            <a:picLocks noChangeAspect="1"/>
          </p:cNvPicPr>
          <p:nvPr/>
        </p:nvPicPr>
        <p:blipFill rotWithShape="1">
          <a:blip r:embed="rId2"/>
          <a:srcRect l="51152" t="29951" r="20534" b="42226"/>
          <a:stretch/>
        </p:blipFill>
        <p:spPr>
          <a:xfrm>
            <a:off x="5172088" y="2534778"/>
            <a:ext cx="6536062" cy="3626112"/>
          </a:xfrm>
          <a:prstGeom prst="rect">
            <a:avLst/>
          </a:prstGeom>
        </p:spPr>
      </p:pic>
    </p:spTree>
    <p:extLst>
      <p:ext uri="{BB962C8B-B14F-4D97-AF65-F5344CB8AC3E}">
        <p14:creationId xmlns:p14="http://schemas.microsoft.com/office/powerpoint/2010/main" val="33151078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930A9F3-A7A5-4E13-916C-A2155EBF8E4A}"/>
              </a:ext>
            </a:extLst>
          </p:cNvPr>
          <p:cNvSpPr>
            <a:spLocks noGrp="1"/>
          </p:cNvSpPr>
          <p:nvPr>
            <p:ph type="title"/>
          </p:nvPr>
        </p:nvSpPr>
        <p:spPr/>
        <p:txBody>
          <a:bodyPr/>
          <a:lstStyle/>
          <a:p>
            <a:r>
              <a:rPr lang="it-IT"/>
              <a:t>User functions</a:t>
            </a:r>
          </a:p>
        </p:txBody>
      </p:sp>
      <p:sp>
        <p:nvSpPr>
          <p:cNvPr id="3" name="Segnaposto contenuto 2">
            <a:extLst>
              <a:ext uri="{FF2B5EF4-FFF2-40B4-BE49-F238E27FC236}">
                <a16:creationId xmlns:a16="http://schemas.microsoft.com/office/drawing/2014/main" id="{D2AA622C-0A04-495A-8609-B1BC449A353A}"/>
              </a:ext>
            </a:extLst>
          </p:cNvPr>
          <p:cNvSpPr>
            <a:spLocks noGrp="1"/>
          </p:cNvSpPr>
          <p:nvPr>
            <p:ph idx="1"/>
          </p:nvPr>
        </p:nvSpPr>
        <p:spPr>
          <a:xfrm>
            <a:off x="1371600" y="1639019"/>
            <a:ext cx="9601200" cy="3581400"/>
          </a:xfrm>
        </p:spPr>
        <p:txBody>
          <a:bodyPr vert="horz" lIns="91440" tIns="45720" rIns="91440" bIns="45720" rtlCol="0" anchor="t">
            <a:normAutofit/>
          </a:bodyPr>
          <a:lstStyle/>
          <a:p>
            <a:pPr marL="383540" indent="-383540"/>
            <a:r>
              <a:rPr lang="it-IT" b="1"/>
              <a:t>Reset password functions: </a:t>
            </a:r>
            <a:r>
              <a:rPr lang="it-IT"/>
              <a:t>We have defined 2 functions used for resetting the user's password. To generate the tokens we use the </a:t>
            </a:r>
            <a:r>
              <a:rPr lang="it-IT" b="1"/>
              <a:t>pyjwt </a:t>
            </a:r>
            <a:r>
              <a:rPr lang="it-IT"/>
              <a:t>module:</a:t>
            </a:r>
          </a:p>
          <a:p>
            <a:pPr lvl="1" indent="-383540"/>
            <a:r>
              <a:rPr lang="it-IT" i="0"/>
              <a:t>Get_reset_password_token: It uses the </a:t>
            </a:r>
            <a:r>
              <a:rPr lang="it-IT" b="1" i="0"/>
              <a:t>encode </a:t>
            </a:r>
            <a:r>
              <a:rPr lang="it-IT" i="0"/>
              <a:t>function</a:t>
            </a:r>
          </a:p>
          <a:p>
            <a:pPr lvl="1" indent="-383540"/>
            <a:r>
              <a:rPr lang="it-IT" i="0">
                <a:ea typeface="+mn-lt"/>
                <a:cs typeface="+mn-lt"/>
              </a:rPr>
              <a:t>Verify_reset_password_token: It uses the </a:t>
            </a:r>
            <a:r>
              <a:rPr lang="it-IT" b="1" i="0">
                <a:ea typeface="+mn-lt"/>
                <a:cs typeface="+mn-lt"/>
              </a:rPr>
              <a:t>decode </a:t>
            </a:r>
            <a:r>
              <a:rPr lang="it-IT" i="0">
                <a:ea typeface="+mn-lt"/>
                <a:cs typeface="+mn-lt"/>
              </a:rPr>
              <a:t>function</a:t>
            </a:r>
            <a:endParaRPr lang="it-IT" i="0" dirty="0"/>
          </a:p>
          <a:p>
            <a:pPr lvl="1" indent="-383540"/>
            <a:endParaRPr lang="it-IT" i="0" dirty="0"/>
          </a:p>
          <a:p>
            <a:pPr lvl="1" indent="-383540"/>
            <a:endParaRPr lang="it-IT" i="0" dirty="0"/>
          </a:p>
        </p:txBody>
      </p:sp>
      <p:pic>
        <p:nvPicPr>
          <p:cNvPr id="4" name="Immagine 4" descr="Immagine che contiene screenshot, monitor, computer, schermo&#10;&#10;Descrizione generata automaticamente">
            <a:extLst>
              <a:ext uri="{FF2B5EF4-FFF2-40B4-BE49-F238E27FC236}">
                <a16:creationId xmlns:a16="http://schemas.microsoft.com/office/drawing/2014/main" id="{7DA44692-F692-4CF3-814E-04D1C596D2DC}"/>
              </a:ext>
            </a:extLst>
          </p:cNvPr>
          <p:cNvPicPr>
            <a:picLocks noChangeAspect="1"/>
          </p:cNvPicPr>
          <p:nvPr/>
        </p:nvPicPr>
        <p:blipFill rotWithShape="1">
          <a:blip r:embed="rId2"/>
          <a:srcRect l="52625" t="57809" r="22310" b="21212"/>
          <a:stretch/>
        </p:blipFill>
        <p:spPr>
          <a:xfrm>
            <a:off x="2936754" y="3554803"/>
            <a:ext cx="6325326" cy="2977098"/>
          </a:xfrm>
          <a:prstGeom prst="rect">
            <a:avLst/>
          </a:prstGeom>
        </p:spPr>
      </p:pic>
    </p:spTree>
    <p:extLst>
      <p:ext uri="{BB962C8B-B14F-4D97-AF65-F5344CB8AC3E}">
        <p14:creationId xmlns:p14="http://schemas.microsoft.com/office/powerpoint/2010/main" val="2705420811"/>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TF00001241</Template>
  <TotalTime>0</TotalTime>
  <Words>0</Words>
  <Application>Microsoft Office PowerPoint</Application>
  <PresentationFormat>Widescreen</PresentationFormat>
  <Paragraphs>0</Paragraphs>
  <Slides>40</Slides>
  <Notes>0</Notes>
  <HiddenSlides>0</HiddenSlides>
  <MMClips>0</MMClips>
  <ScaleCrop>false</ScaleCrop>
  <HeadingPairs>
    <vt:vector size="4" baseType="variant">
      <vt:variant>
        <vt:lpstr>Tema</vt:lpstr>
      </vt:variant>
      <vt:variant>
        <vt:i4>1</vt:i4>
      </vt:variant>
      <vt:variant>
        <vt:lpstr>Titoli diapositive</vt:lpstr>
      </vt:variant>
      <vt:variant>
        <vt:i4>40</vt:i4>
      </vt:variant>
    </vt:vector>
  </HeadingPairs>
  <TitlesOfParts>
    <vt:vector size="41" baseType="lpstr">
      <vt:lpstr>Crop</vt:lpstr>
      <vt:lpstr>Image server with rest api</vt:lpstr>
      <vt:lpstr>Purpose</vt:lpstr>
      <vt:lpstr>Flask</vt:lpstr>
      <vt:lpstr>Data model</vt:lpstr>
      <vt:lpstr>User parameters</vt:lpstr>
      <vt:lpstr>User functions</vt:lpstr>
      <vt:lpstr>User functions</vt:lpstr>
      <vt:lpstr>User functions</vt:lpstr>
      <vt:lpstr>User functions</vt:lpstr>
      <vt:lpstr>User functions</vt:lpstr>
      <vt:lpstr>Post parameters</vt:lpstr>
      <vt:lpstr>Migrations</vt:lpstr>
      <vt:lpstr>View</vt:lpstr>
      <vt:lpstr>Presentazione standard di PowerPoint</vt:lpstr>
      <vt:lpstr>Forms</vt:lpstr>
      <vt:lpstr>Forms</vt:lpstr>
      <vt:lpstr>Forms</vt:lpstr>
      <vt:lpstr>Forms</vt:lpstr>
      <vt:lpstr>Controller</vt:lpstr>
      <vt:lpstr>Routes</vt:lpstr>
      <vt:lpstr>/index, /</vt:lpstr>
      <vt:lpstr>/index, /</vt:lpstr>
      <vt:lpstr>/login</vt:lpstr>
      <vt:lpstr>/logout</vt:lpstr>
      <vt:lpstr>/user/&lt;username&gt;</vt:lpstr>
      <vt:lpstr>/edit_profile</vt:lpstr>
      <vt:lpstr>/follow/&lt;username&gt; and /unfollow/&lt;username&gt; </vt:lpstr>
      <vt:lpstr>/users</vt:lpstr>
      <vt:lpstr>/manage</vt:lpstr>
      <vt:lpstr>/delete/&lt;filename&gt;</vt:lpstr>
      <vt:lpstr>/delete/&lt;filename&gt;</vt:lpstr>
      <vt:lpstr>Email</vt:lpstr>
      <vt:lpstr>/reset_password_request</vt:lpstr>
      <vt:lpstr>/reset_password/&lt;token&gt;</vt:lpstr>
      <vt:lpstr>Errors handling</vt:lpstr>
      <vt:lpstr>Error handling</vt:lpstr>
      <vt:lpstr>Combining everything</vt:lpstr>
      <vt:lpstr>Combining everything</vt:lpstr>
      <vt:lpstr>Combining everything</vt:lpstr>
      <vt:lpstr>Deployment on Heroku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
  <cp:lastModifiedBy/>
  <cp:revision>1473</cp:revision>
  <dcterms:created xsi:type="dcterms:W3CDTF">2020-07-21T09:36:04Z</dcterms:created>
  <dcterms:modified xsi:type="dcterms:W3CDTF">2020-07-22T11:46:50Z</dcterms:modified>
</cp:coreProperties>
</file>

<file path=docProps/thumbnail.jpeg>
</file>